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1212" r:id="rId2"/>
    <p:sldId id="268" r:id="rId3"/>
    <p:sldId id="921" r:id="rId4"/>
    <p:sldId id="1433" r:id="rId5"/>
    <p:sldId id="924" r:id="rId6"/>
    <p:sldId id="1437" r:id="rId7"/>
    <p:sldId id="1435" r:id="rId8"/>
    <p:sldId id="1434" r:id="rId9"/>
    <p:sldId id="1439" r:id="rId10"/>
    <p:sldId id="1438" r:id="rId11"/>
    <p:sldId id="925" r:id="rId12"/>
    <p:sldId id="1441" r:id="rId13"/>
    <p:sldId id="1442" r:id="rId14"/>
    <p:sldId id="1444" r:id="rId15"/>
    <p:sldId id="1445" r:id="rId16"/>
    <p:sldId id="1443" r:id="rId17"/>
    <p:sldId id="1446" r:id="rId18"/>
    <p:sldId id="1440" r:id="rId19"/>
    <p:sldId id="1447" r:id="rId20"/>
    <p:sldId id="1450" r:id="rId21"/>
    <p:sldId id="1451" r:id="rId22"/>
    <p:sldId id="1452" r:id="rId23"/>
    <p:sldId id="1453" r:id="rId24"/>
    <p:sldId id="1454" r:id="rId25"/>
    <p:sldId id="1457" r:id="rId26"/>
    <p:sldId id="1458" r:id="rId27"/>
    <p:sldId id="1460" r:id="rId28"/>
    <p:sldId id="1461" r:id="rId29"/>
    <p:sldId id="1462" r:id="rId30"/>
    <p:sldId id="1463" r:id="rId31"/>
    <p:sldId id="1459" r:id="rId32"/>
    <p:sldId id="1467" r:id="rId33"/>
    <p:sldId id="1466" r:id="rId34"/>
    <p:sldId id="1468" r:id="rId35"/>
    <p:sldId id="1470" r:id="rId36"/>
    <p:sldId id="1471" r:id="rId37"/>
    <p:sldId id="1473" r:id="rId38"/>
    <p:sldId id="1474" r:id="rId39"/>
    <p:sldId id="1475" r:id="rId40"/>
    <p:sldId id="1476" r:id="rId41"/>
    <p:sldId id="1477" r:id="rId42"/>
    <p:sldId id="1478" r:id="rId43"/>
    <p:sldId id="1479" r:id="rId44"/>
    <p:sldId id="1480" r:id="rId45"/>
    <p:sldId id="1481" r:id="rId46"/>
    <p:sldId id="1482" r:id="rId47"/>
    <p:sldId id="1483" r:id="rId48"/>
    <p:sldId id="1484" r:id="rId49"/>
    <p:sldId id="1485" r:id="rId50"/>
    <p:sldId id="1486" r:id="rId51"/>
    <p:sldId id="1488" r:id="rId52"/>
    <p:sldId id="1489" r:id="rId53"/>
    <p:sldId id="1490" r:id="rId54"/>
    <p:sldId id="1491" r:id="rId55"/>
    <p:sldId id="1492" r:id="rId56"/>
    <p:sldId id="1493" r:id="rId57"/>
    <p:sldId id="1494" r:id="rId58"/>
    <p:sldId id="1495" r:id="rId59"/>
    <p:sldId id="1496" r:id="rId60"/>
    <p:sldId id="1497" r:id="rId61"/>
    <p:sldId id="1499" r:id="rId62"/>
    <p:sldId id="1465" r:id="rId63"/>
    <p:sldId id="1500" r:id="rId64"/>
    <p:sldId id="1503" r:id="rId65"/>
    <p:sldId id="1502" r:id="rId66"/>
    <p:sldId id="1504" r:id="rId67"/>
    <p:sldId id="1487" r:id="rId68"/>
    <p:sldId id="1505" r:id="rId69"/>
    <p:sldId id="1506" r:id="rId70"/>
    <p:sldId id="1507" r:id="rId71"/>
    <p:sldId id="1508" r:id="rId72"/>
    <p:sldId id="1509" r:id="rId73"/>
    <p:sldId id="1510" r:id="rId74"/>
    <p:sldId id="1511" r:id="rId75"/>
    <p:sldId id="1512" r:id="rId76"/>
    <p:sldId id="1513" r:id="rId77"/>
    <p:sldId id="1514" r:id="rId78"/>
    <p:sldId id="1515" r:id="rId79"/>
    <p:sldId id="1516" r:id="rId80"/>
    <p:sldId id="1517" r:id="rId81"/>
    <p:sldId id="1472" r:id="rId82"/>
    <p:sldId id="1518" r:id="rId83"/>
    <p:sldId id="1519" r:id="rId84"/>
    <p:sldId id="1520" r:id="rId85"/>
    <p:sldId id="1521" r:id="rId86"/>
    <p:sldId id="1522" r:id="rId87"/>
    <p:sldId id="1525" r:id="rId88"/>
    <p:sldId id="1524" r:id="rId89"/>
    <p:sldId id="1526" r:id="rId90"/>
    <p:sldId id="1527" r:id="rId91"/>
    <p:sldId id="1528" r:id="rId92"/>
    <p:sldId id="1529" r:id="rId93"/>
    <p:sldId id="1469" r:id="rId94"/>
    <p:sldId id="1530" r:id="rId95"/>
    <p:sldId id="1531" r:id="rId96"/>
    <p:sldId id="1532" r:id="rId97"/>
    <p:sldId id="1533" r:id="rId98"/>
    <p:sldId id="1534" r:id="rId99"/>
    <p:sldId id="1535" r:id="rId100"/>
    <p:sldId id="1536" r:id="rId101"/>
    <p:sldId id="1537" r:id="rId102"/>
    <p:sldId id="1538" r:id="rId103"/>
    <p:sldId id="1539" r:id="rId104"/>
    <p:sldId id="1464" r:id="rId105"/>
    <p:sldId id="1456" r:id="rId106"/>
    <p:sldId id="1455" r:id="rId107"/>
    <p:sldId id="1540" r:id="rId108"/>
    <p:sldId id="1541" r:id="rId109"/>
    <p:sldId id="1542" r:id="rId110"/>
    <p:sldId id="1543" r:id="rId111"/>
    <p:sldId id="1449" r:id="rId112"/>
    <p:sldId id="1545" r:id="rId113"/>
    <p:sldId id="1546" r:id="rId114"/>
    <p:sldId id="1549" r:id="rId115"/>
    <p:sldId id="1548" r:id="rId116"/>
    <p:sldId id="1544" r:id="rId117"/>
    <p:sldId id="1550" r:id="rId118"/>
    <p:sldId id="1551" r:id="rId119"/>
    <p:sldId id="1552" r:id="rId120"/>
    <p:sldId id="1553" r:id="rId121"/>
    <p:sldId id="1554" r:id="rId122"/>
    <p:sldId id="1557" r:id="rId123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100" d="100"/>
          <a:sy n="100" d="100"/>
        </p:scale>
        <p:origin x="-936" y="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23/03/2015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23/03/2015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075" y="544199"/>
            <a:ext cx="475528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67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9704" y="764704"/>
            <a:ext cx="4616030" cy="320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6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12" y="476672"/>
            <a:ext cx="5929413" cy="410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23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008" y="1286524"/>
            <a:ext cx="6597422" cy="16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45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508" y="778006"/>
            <a:ext cx="5530422" cy="36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37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975840" cy="350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84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5116885" cy="361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58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727525" cy="371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41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013" y="764704"/>
            <a:ext cx="535541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12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5291"/>
            <a:ext cx="3817552" cy="56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372200" y="351275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7824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552834" cy="363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7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379572" cy="341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5322"/>
            <a:ext cx="4143813" cy="56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84168" y="332656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1187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214" y="850014"/>
            <a:ext cx="471476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23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324" y="404664"/>
            <a:ext cx="5416790" cy="427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01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051" y="692696"/>
            <a:ext cx="4707336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61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2800" dirty="0" smtClean="0"/>
              <a:t>Modelos de Classificação </a:t>
            </a:r>
          </a:p>
          <a:p>
            <a:pPr algn="ctr" eaLnBrk="1" hangingPunct="1"/>
            <a:r>
              <a:rPr lang="pt-BR" sz="2800" dirty="0" smtClean="0"/>
              <a:t>em Estratos  Socioeconômicos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492875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3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84" y="705272"/>
            <a:ext cx="7922269" cy="350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78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423" y="404664"/>
            <a:ext cx="5328592" cy="40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30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84230"/>
            <a:ext cx="534860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01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57872"/>
            <a:ext cx="5023620" cy="38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23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9830" y="980728"/>
            <a:ext cx="5915778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24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9437"/>
            <a:ext cx="5240980" cy="347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31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645" y="404664"/>
            <a:ext cx="4941423" cy="41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78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92" y="548678"/>
            <a:ext cx="4621089" cy="559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84168" y="332656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33581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2800" dirty="0" smtClean="0"/>
              <a:t>Conclusões e Direcionamentos Futuros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492875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62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960" y="476672"/>
            <a:ext cx="5669518" cy="422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94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220072" cy="398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49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4966335" cy="34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11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1931"/>
            <a:ext cx="5256584" cy="41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8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036820" cy="34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73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7824" y="548680"/>
            <a:ext cx="2952328" cy="38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57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990273" cy="27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70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Kamakura / José Afonso Mazzon 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:\MKT\PeD\E-Commerce\Desenvolvimento\6.Conteúdo\capas-site-velho\07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806614"/>
            <a:ext cx="3240360" cy="4487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163" y="800526"/>
            <a:ext cx="5221111" cy="306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7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124744"/>
            <a:ext cx="4608512" cy="2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18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585" y="789236"/>
            <a:ext cx="56462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46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272" y="1028136"/>
            <a:ext cx="520289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10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3168352" cy="40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95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0038" y="476672"/>
            <a:ext cx="2975362" cy="38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7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80"/>
            <a:ext cx="3070665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49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4268"/>
            <a:ext cx="3491880" cy="4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16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3667125" cy="467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283" y="412338"/>
            <a:ext cx="6026871" cy="431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58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I</a:t>
            </a:r>
          </a:p>
          <a:p>
            <a:pPr algn="ctr" eaLnBrk="1" hangingPunct="1"/>
            <a:r>
              <a:rPr lang="pt-BR" sz="2800" dirty="0" smtClean="0"/>
              <a:t>Classes Sociais e Estratos </a:t>
            </a:r>
          </a:p>
          <a:p>
            <a:pPr algn="ctr" eaLnBrk="1" hangingPunct="1"/>
            <a:r>
              <a:rPr lang="pt-BR" sz="2800" dirty="0" smtClean="0"/>
              <a:t>Socioeconômicos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4" y="489792"/>
            <a:ext cx="5060884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55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96895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19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743" y="801525"/>
            <a:ext cx="5467760" cy="365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83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805" y="746241"/>
            <a:ext cx="5581828" cy="37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07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19921"/>
            <a:ext cx="609563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11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5530948" cy="373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9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5053708" cy="342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39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169" y="692696"/>
            <a:ext cx="5463099" cy="3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55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474" y="836712"/>
            <a:ext cx="5606489" cy="366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81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996" y="692696"/>
            <a:ext cx="5009445" cy="34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55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2800" dirty="0" smtClean="0"/>
              <a:t>Metodologia para a Estratificação  </a:t>
            </a:r>
          </a:p>
          <a:p>
            <a:pPr algn="ctr" eaLnBrk="1" hangingPunct="1"/>
            <a:r>
              <a:rPr lang="pt-BR" sz="2800" dirty="0" smtClean="0"/>
              <a:t>Socioeconômica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42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05635"/>
            <a:ext cx="5505103" cy="36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0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754" y="692696"/>
            <a:ext cx="5472411" cy="358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09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857844" cy="33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4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93579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95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5621" y="712667"/>
            <a:ext cx="5384195" cy="36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0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5030851" cy="34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91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616551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03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8304" y="848744"/>
            <a:ext cx="5118829" cy="340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56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587" y="908720"/>
            <a:ext cx="506026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16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093" y="692696"/>
            <a:ext cx="5359252" cy="35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40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0584"/>
            <a:ext cx="4641391" cy="591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156176" y="404663"/>
            <a:ext cx="1944216" cy="57389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4547541" cy="307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18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032" y="332656"/>
            <a:ext cx="5607374" cy="420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1"/>
            <a:ext cx="4161881" cy="31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717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6305150" cy="278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0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868144" y="365666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5449"/>
            <a:ext cx="4421920" cy="58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4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1275"/>
            <a:ext cx="5650589" cy="577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372200" y="351275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509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999"/>
            <a:ext cx="5295503" cy="584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372200" y="351275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0174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112" y="600632"/>
            <a:ext cx="4863214" cy="383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60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764704"/>
            <a:ext cx="5226273" cy="378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58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0858"/>
            <a:ext cx="395838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372200" y="351275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9173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2800" dirty="0" smtClean="0"/>
              <a:t>A Estratificação  Socioeconômica </a:t>
            </a:r>
          </a:p>
          <a:p>
            <a:pPr algn="ctr" eaLnBrk="1" hangingPunct="1"/>
            <a:r>
              <a:rPr lang="pt-BR" sz="2800" dirty="0" smtClean="0"/>
              <a:t>da Sociedade Brasileira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2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003" y="476672"/>
            <a:ext cx="546743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450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031" y="548680"/>
            <a:ext cx="5657375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67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353234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98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5222925" cy="345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48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2800" dirty="0" smtClean="0"/>
              <a:t>Classes  Socioeconômica </a:t>
            </a:r>
          </a:p>
          <a:p>
            <a:pPr algn="ctr" eaLnBrk="1" hangingPunct="1"/>
            <a:r>
              <a:rPr lang="pt-BR" sz="2800" dirty="0" smtClean="0"/>
              <a:t>E Consumo no Brasil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492875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45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982" y="752491"/>
            <a:ext cx="5425154" cy="39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73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588" y="836712"/>
            <a:ext cx="5358262" cy="355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75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1"/>
            <a:ext cx="5679322" cy="378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8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99" y="448447"/>
            <a:ext cx="560236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372200" y="351275"/>
            <a:ext cx="2232248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9229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4691089" cy="37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70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07290"/>
            <a:ext cx="5324504" cy="459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61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864119" cy="359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09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5691150" cy="37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34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275" y="945359"/>
            <a:ext cx="512488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53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657" y="692696"/>
            <a:ext cx="5794124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57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6053808" cy="401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71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4667" y="729335"/>
            <a:ext cx="5286103" cy="35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22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85991"/>
            <a:ext cx="4753744" cy="308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19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483" y="440941"/>
            <a:ext cx="4456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16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631" y="332656"/>
            <a:ext cx="5880176" cy="43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12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779" y="764704"/>
            <a:ext cx="365188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10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4578"/>
            <a:ext cx="4747654" cy="573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56176" y="404663"/>
            <a:ext cx="1944216" cy="57389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1756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2450"/>
            <a:ext cx="3856330" cy="418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09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3891528" cy="414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30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353754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27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338" y="764704"/>
            <a:ext cx="3180402" cy="35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75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732429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97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2048" y="548680"/>
            <a:ext cx="5231341" cy="397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70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5485459" cy="406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49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Estratificação Socioeconômica</a:t>
            </a:r>
            <a:endParaRPr lang="pt-BR" sz="33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>
                <a:latin typeface="+mj-lt"/>
                <a:ea typeface="+mj-ea"/>
                <a:cs typeface="Arial" pitchFamily="34" charset="0"/>
              </a:rPr>
              <a:t>e Consumo no Brasil</a:t>
            </a:r>
            <a:endParaRPr lang="pt-BR" sz="33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2800" dirty="0" smtClean="0"/>
              <a:t>Classes  Socioeconômicas, Estilo de Vida e Exposição à Mídia</a:t>
            </a:r>
            <a:endParaRPr lang="pt-BR" sz="2800" dirty="0"/>
          </a:p>
          <a:p>
            <a:pPr algn="ctr" eaLnBrk="1" hangingPunct="1"/>
            <a:r>
              <a:rPr lang="pt-BR" sz="2800" dirty="0"/>
              <a:t>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492875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8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5300539" cy="36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22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5540" y="404664"/>
            <a:ext cx="4084358" cy="41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87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02" y="271785"/>
            <a:ext cx="461442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56176" y="404663"/>
            <a:ext cx="1944216" cy="57389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9103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874910" cy="39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526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849" y="836712"/>
            <a:ext cx="5487740" cy="354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43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969286" cy="34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51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2725" y="764704"/>
            <a:ext cx="5229987" cy="367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79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5"/>
            <a:ext cx="5488682" cy="368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257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5162334" cy="40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68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141" y="548680"/>
            <a:ext cx="5777155" cy="388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36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233444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41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8835" y="404664"/>
            <a:ext cx="6137767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60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Estratificação Socioeconômica e Consumo no Brasil – Wagner A. Kamakura / José Afonso Mazzon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329" y="476672"/>
            <a:ext cx="5890779" cy="41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99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atificação socioeconomica e consumo no Brasi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Estratificação socioeconomica e consumo no Brasil</Template>
  <TotalTime>2</TotalTime>
  <Words>3417</Words>
  <Application>Microsoft Office PowerPoint</Application>
  <PresentationFormat>Apresentação na tela (4:3)</PresentationFormat>
  <Paragraphs>410</Paragraphs>
  <Slides>122</Slides>
  <Notes>122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122</vt:i4>
      </vt:variant>
    </vt:vector>
  </HeadingPairs>
  <TitlesOfParts>
    <vt:vector size="123" baseType="lpstr">
      <vt:lpstr>Estratificação socioeconomica e consumo no Brasil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Isabela</dc:creator>
  <cp:lastModifiedBy>Isabela</cp:lastModifiedBy>
  <cp:revision>1</cp:revision>
  <dcterms:created xsi:type="dcterms:W3CDTF">2015-03-23T18:03:53Z</dcterms:created>
  <dcterms:modified xsi:type="dcterms:W3CDTF">2015-03-23T18:06:09Z</dcterms:modified>
</cp:coreProperties>
</file>