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1212" r:id="rId2"/>
    <p:sldId id="268" r:id="rId3"/>
    <p:sldId id="921" r:id="rId4"/>
    <p:sldId id="924" r:id="rId5"/>
    <p:sldId id="1221" r:id="rId6"/>
    <p:sldId id="1222" r:id="rId7"/>
    <p:sldId id="1224" r:id="rId8"/>
    <p:sldId id="1225" r:id="rId9"/>
    <p:sldId id="1228" r:id="rId10"/>
    <p:sldId id="1227" r:id="rId11"/>
    <p:sldId id="1223" r:id="rId12"/>
    <p:sldId id="1229" r:id="rId13"/>
    <p:sldId id="1230" r:id="rId14"/>
    <p:sldId id="1233" r:id="rId15"/>
    <p:sldId id="1232" r:id="rId16"/>
    <p:sldId id="1234" r:id="rId17"/>
    <p:sldId id="1235" r:id="rId18"/>
    <p:sldId id="1238" r:id="rId19"/>
    <p:sldId id="1237" r:id="rId20"/>
    <p:sldId id="1239" r:id="rId21"/>
    <p:sldId id="1240" r:id="rId22"/>
    <p:sldId id="1241" r:id="rId23"/>
    <p:sldId id="1242" r:id="rId24"/>
    <p:sldId id="1243" r:id="rId25"/>
    <p:sldId id="1244" r:id="rId26"/>
    <p:sldId id="1245" r:id="rId27"/>
    <p:sldId id="1246" r:id="rId28"/>
    <p:sldId id="1249" r:id="rId29"/>
    <p:sldId id="1248" r:id="rId30"/>
    <p:sldId id="1220" r:id="rId31"/>
    <p:sldId id="1252" r:id="rId32"/>
    <p:sldId id="1251" r:id="rId33"/>
    <p:sldId id="1253" r:id="rId34"/>
    <p:sldId id="1256" r:id="rId35"/>
    <p:sldId id="1255" r:id="rId36"/>
    <p:sldId id="1257" r:id="rId37"/>
    <p:sldId id="1258" r:id="rId38"/>
    <p:sldId id="1259" r:id="rId39"/>
    <p:sldId id="1260" r:id="rId40"/>
    <p:sldId id="1261" r:id="rId41"/>
    <p:sldId id="1262" r:id="rId42"/>
    <p:sldId id="1263" r:id="rId43"/>
    <p:sldId id="1264" r:id="rId44"/>
    <p:sldId id="1265" r:id="rId45"/>
    <p:sldId id="1216" r:id="rId46"/>
    <p:sldId id="1269" r:id="rId47"/>
    <p:sldId id="1268" r:id="rId48"/>
    <p:sldId id="1270" r:id="rId49"/>
    <p:sldId id="1273" r:id="rId50"/>
    <p:sldId id="1272" r:id="rId51"/>
    <p:sldId id="1274" r:id="rId52"/>
    <p:sldId id="1277" r:id="rId53"/>
    <p:sldId id="1276" r:id="rId54"/>
    <p:sldId id="1278" r:id="rId55"/>
    <p:sldId id="1279" r:id="rId56"/>
    <p:sldId id="1280" r:id="rId57"/>
    <p:sldId id="1281" r:id="rId58"/>
    <p:sldId id="1284" r:id="rId59"/>
    <p:sldId id="1283" r:id="rId60"/>
    <p:sldId id="1285" r:id="rId61"/>
    <p:sldId id="1286" r:id="rId62"/>
    <p:sldId id="1287" r:id="rId63"/>
    <p:sldId id="1288" r:id="rId64"/>
    <p:sldId id="1289" r:id="rId65"/>
    <p:sldId id="1290" r:id="rId66"/>
    <p:sldId id="1291" r:id="rId67"/>
    <p:sldId id="1292" r:id="rId68"/>
    <p:sldId id="1295" r:id="rId69"/>
    <p:sldId id="1294" r:id="rId70"/>
    <p:sldId id="1296" r:id="rId71"/>
    <p:sldId id="1297" r:id="rId72"/>
    <p:sldId id="1300" r:id="rId73"/>
    <p:sldId id="1299" r:id="rId74"/>
    <p:sldId id="1301" r:id="rId75"/>
    <p:sldId id="1302" r:id="rId76"/>
    <p:sldId id="1303" r:id="rId77"/>
    <p:sldId id="1304" r:id="rId78"/>
    <p:sldId id="1305" r:id="rId79"/>
    <p:sldId id="1306" r:id="rId80"/>
    <p:sldId id="1307" r:id="rId81"/>
    <p:sldId id="1308" r:id="rId82"/>
    <p:sldId id="1309" r:id="rId83"/>
    <p:sldId id="1310" r:id="rId84"/>
    <p:sldId id="1311" r:id="rId85"/>
    <p:sldId id="1312" r:id="rId86"/>
    <p:sldId id="1313" r:id="rId87"/>
    <p:sldId id="1314" r:id="rId88"/>
    <p:sldId id="1315" r:id="rId89"/>
    <p:sldId id="1316" r:id="rId90"/>
    <p:sldId id="1317" r:id="rId91"/>
    <p:sldId id="1318" r:id="rId92"/>
    <p:sldId id="1319" r:id="rId93"/>
    <p:sldId id="1320" r:id="rId94"/>
    <p:sldId id="1321" r:id="rId95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>
        <p:scale>
          <a:sx n="70" d="100"/>
          <a:sy n="70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30/09/2015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30/09/2015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39" y="620688"/>
            <a:ext cx="4770959" cy="295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9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73" y="1015648"/>
            <a:ext cx="6973491" cy="22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381625" cy="211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850377"/>
            <a:ext cx="5662612" cy="273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1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2800" dirty="0"/>
              <a:t>Solução de </a:t>
            </a:r>
            <a:r>
              <a:rPr lang="pt-BR" sz="2800" dirty="0" smtClean="0"/>
              <a:t>sistemas de </a:t>
            </a:r>
            <a:r>
              <a:rPr lang="pt-BR" sz="2800" dirty="0"/>
              <a:t>equações </a:t>
            </a:r>
            <a:endParaRPr lang="pt-BR" sz="2800" dirty="0" smtClean="0"/>
          </a:p>
          <a:p>
            <a:pPr algn="ctr" eaLnBrk="1" hangingPunct="1"/>
            <a:r>
              <a:rPr lang="pt-BR" sz="2800" dirty="0" smtClean="0"/>
              <a:t>Algébricas não </a:t>
            </a:r>
            <a:r>
              <a:rPr lang="pt-BR" sz="2800" dirty="0"/>
              <a:t>lineares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4480248" cy="36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9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57" y="1124744"/>
            <a:ext cx="5530723" cy="25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9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89" y="1268760"/>
            <a:ext cx="434226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2800" dirty="0"/>
              <a:t>Otimização e </a:t>
            </a:r>
            <a:endParaRPr lang="pt-BR" sz="2800" dirty="0" smtClean="0"/>
          </a:p>
          <a:p>
            <a:pPr algn="ctr" eaLnBrk="1" hangingPunct="1"/>
            <a:r>
              <a:rPr lang="pt-BR" sz="2800" dirty="0" smtClean="0"/>
              <a:t>Programação linear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64" y="620688"/>
            <a:ext cx="386951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39506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33" y="1111052"/>
            <a:ext cx="280120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50" y="1248009"/>
            <a:ext cx="5361137" cy="14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4" y="1204913"/>
            <a:ext cx="7103469" cy="2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8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79" y="908720"/>
            <a:ext cx="5963880" cy="222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8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08720"/>
            <a:ext cx="6796087" cy="196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28" y="1028700"/>
            <a:ext cx="6238181" cy="19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81" y="928688"/>
            <a:ext cx="5546676" cy="17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09979"/>
            <a:ext cx="5971745" cy="18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80" y="971550"/>
            <a:ext cx="5378277" cy="167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/>
              <a:t>Problemas de autovalores</a:t>
            </a:r>
          </a:p>
          <a:p>
            <a:pPr algn="ctr" eaLnBrk="1" hangingPunct="1"/>
            <a:r>
              <a:rPr lang="pt-BR" sz="2800" dirty="0"/>
              <a:t>e </a:t>
            </a:r>
            <a:r>
              <a:rPr lang="pt-BR" sz="2800" dirty="0" smtClean="0"/>
              <a:t>autovetores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06" y="908720"/>
            <a:ext cx="6277025" cy="18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9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2800" dirty="0"/>
              <a:t>Modelagem conceitual,</a:t>
            </a:r>
          </a:p>
          <a:p>
            <a:pPr algn="ctr" eaLnBrk="1" hangingPunct="1"/>
            <a:r>
              <a:rPr lang="pt-BR" sz="2800" dirty="0"/>
              <a:t>matemática e numérica</a:t>
            </a:r>
          </a:p>
          <a:p>
            <a:pPr algn="ctr" eaLnBrk="1" hangingPunct="1"/>
            <a:r>
              <a:rPr lang="pt-BR" sz="2800" dirty="0"/>
              <a:t>em engenharia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836712"/>
            <a:ext cx="3509962" cy="254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8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/>
              <a:t>Representação de séries</a:t>
            </a:r>
          </a:p>
          <a:p>
            <a:pPr algn="ctr" eaLnBrk="1" hangingPunct="1"/>
            <a:r>
              <a:rPr lang="pt-BR" sz="2800" dirty="0"/>
              <a:t>de dados experimentais</a:t>
            </a:r>
          </a:p>
          <a:p>
            <a:pPr algn="ctr" eaLnBrk="1" hangingPunct="1"/>
            <a:r>
              <a:rPr lang="pt-BR" sz="2800" dirty="0"/>
              <a:t>por curvas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0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54" y="620688"/>
            <a:ext cx="6515729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07" y="1124744"/>
            <a:ext cx="5940624" cy="146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/>
              <a:t>Equações diferenciais:</a:t>
            </a:r>
          </a:p>
          <a:p>
            <a:pPr algn="ctr" eaLnBrk="1" hangingPunct="1"/>
            <a:r>
              <a:rPr lang="pt-BR" sz="2800" dirty="0"/>
              <a:t>problemas de valor inicial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6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17" y="1052736"/>
            <a:ext cx="6284640" cy="186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0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5114925" cy="333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4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71" y="764704"/>
            <a:ext cx="5444455" cy="34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61" y="332656"/>
            <a:ext cx="5788716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5061006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2" y="908720"/>
            <a:ext cx="4020774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46" y="692696"/>
            <a:ext cx="5381345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0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99" y="1052736"/>
            <a:ext cx="4523439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44" y="908720"/>
            <a:ext cx="4638750" cy="29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0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05" y="836712"/>
            <a:ext cx="4978227" cy="290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2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2" y="764704"/>
            <a:ext cx="4597234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70" y="836712"/>
            <a:ext cx="5048697" cy="327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/>
              <a:t>Integração numérica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8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1" y="1123950"/>
            <a:ext cx="5781675" cy="17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46526"/>
            <a:ext cx="6334572" cy="98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5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/>
              <a:t>Equações diferenciais:</a:t>
            </a:r>
          </a:p>
          <a:p>
            <a:pPr algn="ctr" eaLnBrk="1" hangingPunct="1"/>
            <a:r>
              <a:rPr lang="pt-BR" sz="2800" dirty="0"/>
              <a:t>problemas de valor</a:t>
            </a:r>
          </a:p>
          <a:p>
            <a:pPr algn="ctr" eaLnBrk="1" hangingPunct="1"/>
            <a:r>
              <a:rPr lang="pt-BR" sz="2800" dirty="0"/>
              <a:t>de contorno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7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807" y="1124744"/>
            <a:ext cx="5361824" cy="20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3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62" y="1124744"/>
            <a:ext cx="5481514" cy="189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52" y="908720"/>
            <a:ext cx="4434533" cy="285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2800" dirty="0"/>
              <a:t>Método dos elementos</a:t>
            </a:r>
          </a:p>
          <a:p>
            <a:pPr algn="ctr" eaLnBrk="1" hangingPunct="1"/>
            <a:r>
              <a:rPr lang="pt-BR" sz="2800" dirty="0"/>
              <a:t>finitos: introdução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2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5062042" cy="256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9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25" y="764704"/>
            <a:ext cx="4541987" cy="30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14" y="764704"/>
            <a:ext cx="6522268" cy="29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7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29" y="764704"/>
            <a:ext cx="6454180" cy="28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51" y="908720"/>
            <a:ext cx="438403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3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1</a:t>
            </a:r>
          </a:p>
          <a:p>
            <a:pPr algn="ctr" eaLnBrk="1" hangingPunct="1"/>
            <a:r>
              <a:rPr lang="pt-BR" sz="2800" dirty="0"/>
              <a:t>MATLAB® visto como</a:t>
            </a:r>
          </a:p>
          <a:p>
            <a:pPr algn="ctr" eaLnBrk="1" hangingPunct="1"/>
            <a:r>
              <a:rPr lang="pt-BR" sz="2800" dirty="0"/>
              <a:t>uma calculadora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22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4" y="1124744"/>
            <a:ext cx="7929559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37" y="764704"/>
            <a:ext cx="5604364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9" y="1126157"/>
            <a:ext cx="7164760" cy="14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36" y="1052736"/>
            <a:ext cx="3229566" cy="285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432451" cy="25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997733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238675" cy="305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106795"/>
            <a:ext cx="7034212" cy="117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524050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0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982916" cy="6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5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2</a:t>
            </a:r>
          </a:p>
          <a:p>
            <a:pPr algn="ctr" eaLnBrk="1" hangingPunct="1"/>
            <a:r>
              <a:rPr lang="pt-BR" sz="2800" dirty="0"/>
              <a:t>Fundamentos de</a:t>
            </a:r>
          </a:p>
          <a:p>
            <a:pPr algn="ctr" eaLnBrk="1" hangingPunct="1"/>
            <a:r>
              <a:rPr lang="pt-BR" sz="2800" dirty="0"/>
              <a:t>programação em MATLAB®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3" y="1052736"/>
            <a:ext cx="7012132" cy="1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886400" cy="301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3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40" y="847725"/>
            <a:ext cx="6774357" cy="222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9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8" y="1124744"/>
            <a:ext cx="6504881" cy="15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1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3</a:t>
            </a:r>
          </a:p>
          <a:p>
            <a:pPr algn="ctr" eaLnBrk="1" hangingPunct="1"/>
            <a:r>
              <a:rPr lang="pt-BR" sz="2800" dirty="0"/>
              <a:t>Recursos gráficos</a:t>
            </a:r>
          </a:p>
          <a:p>
            <a:pPr algn="ctr" eaLnBrk="1" hangingPunct="1"/>
            <a:r>
              <a:rPr lang="pt-BR" sz="2800" dirty="0"/>
              <a:t>e animações em MATLAB®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66" y="620688"/>
            <a:ext cx="4588506" cy="36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78" y="908720"/>
            <a:ext cx="419748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69431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917298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77" y="476672"/>
            <a:ext cx="4444483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2" y="620688"/>
            <a:ext cx="6242373" cy="374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1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88" y="548680"/>
            <a:ext cx="550526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58112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56610"/>
            <a:ext cx="4371988" cy="17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77" y="980728"/>
            <a:ext cx="50624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27" y="530399"/>
            <a:ext cx="476305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63" y="908720"/>
            <a:ext cx="6098311" cy="24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2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35" y="764704"/>
            <a:ext cx="393756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4102850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0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692696"/>
            <a:ext cx="7024687" cy="331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55" y="834214"/>
            <a:ext cx="7288585" cy="16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4381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24" y="548680"/>
            <a:ext cx="469939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7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98666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3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781373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Métodos numéricos 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computacionais na prática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3900" dirty="0" smtClean="0"/>
              <a:t>das engenharias e ciências</a:t>
            </a:r>
            <a:r>
              <a:rPr lang="pt-BR" sz="3300" dirty="0" smtClean="0"/>
              <a:t> </a:t>
            </a:r>
            <a:endParaRPr lang="pt-BR" sz="40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2800" dirty="0"/>
              <a:t>Solução de sistemas</a:t>
            </a:r>
          </a:p>
          <a:p>
            <a:pPr algn="ctr" eaLnBrk="1" hangingPunct="1"/>
            <a:r>
              <a:rPr lang="pt-BR" sz="2800" dirty="0"/>
              <a:t>de equações algébricas</a:t>
            </a:r>
          </a:p>
          <a:p>
            <a:pPr algn="ctr" eaLnBrk="1" hangingPunct="1"/>
            <a:r>
              <a:rPr lang="pt-BR" sz="2800" dirty="0"/>
              <a:t>lineares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21288"/>
            <a:ext cx="9144000" cy="5760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Métodos numéricos e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computacionais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na prática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das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engenharias e ciências </a:t>
            </a:r>
          </a:p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- Reyolando M. L. R. F. Brasil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/ José Manoel Balthazar / Wesley Góis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7" y="532817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00" y="476672"/>
            <a:ext cx="4729238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85" y="836712"/>
            <a:ext cx="47752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6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692696"/>
            <a:ext cx="58816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30" y="1268760"/>
            <a:ext cx="4673377" cy="233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72514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xfrm>
            <a:off x="0" y="6093296"/>
            <a:ext cx="9144000" cy="628179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Métodos numéricos e computacionais na prática das engenharias e ciências </a:t>
            </a:r>
          </a:p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- Reyolando M. L. R. F. Brasil / José Manoel Balthazar / Wesley Góis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34" y="764704"/>
            <a:ext cx="432196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516</TotalTime>
  <Words>4072</Words>
  <Application>Microsoft Office PowerPoint</Application>
  <PresentationFormat>Apresentação na tela (4:3)</PresentationFormat>
  <Paragraphs>454</Paragraphs>
  <Slides>94</Slides>
  <Notes>94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95" baseType="lpstr">
      <vt:lpstr>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Blucher</cp:lastModifiedBy>
  <cp:revision>47</cp:revision>
  <dcterms:created xsi:type="dcterms:W3CDTF">2013-06-16T16:22:36Z</dcterms:created>
  <dcterms:modified xsi:type="dcterms:W3CDTF">2015-09-30T14:15:21Z</dcterms:modified>
</cp:coreProperties>
</file>