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4"/>
  </p:notesMasterIdLst>
  <p:handoutMasterIdLst>
    <p:handoutMasterId r:id="rId265"/>
  </p:handoutMasterIdLst>
  <p:sldIdLst>
    <p:sldId id="1212" r:id="rId2"/>
    <p:sldId id="268" r:id="rId3"/>
    <p:sldId id="1379" r:id="rId4"/>
    <p:sldId id="1770" r:id="rId5"/>
    <p:sldId id="1446" r:id="rId6"/>
    <p:sldId id="1771" r:id="rId7"/>
    <p:sldId id="1535" r:id="rId8"/>
    <p:sldId id="1536" r:id="rId9"/>
    <p:sldId id="1537" r:id="rId10"/>
    <p:sldId id="1538" r:id="rId11"/>
    <p:sldId id="1487" r:id="rId12"/>
    <p:sldId id="1539" r:id="rId13"/>
    <p:sldId id="1772" r:id="rId14"/>
    <p:sldId id="1541" r:id="rId15"/>
    <p:sldId id="1542" r:id="rId16"/>
    <p:sldId id="1544" r:id="rId17"/>
    <p:sldId id="1546" r:id="rId18"/>
    <p:sldId id="1548" r:id="rId19"/>
    <p:sldId id="1550" r:id="rId20"/>
    <p:sldId id="1551" r:id="rId21"/>
    <p:sldId id="1552" r:id="rId22"/>
    <p:sldId id="1553" r:id="rId23"/>
    <p:sldId id="1554" r:id="rId24"/>
    <p:sldId id="1773" r:id="rId25"/>
    <p:sldId id="1556" r:id="rId26"/>
    <p:sldId id="1488" r:id="rId27"/>
    <p:sldId id="1557" r:id="rId28"/>
    <p:sldId id="1774" r:id="rId29"/>
    <p:sldId id="1489" r:id="rId30"/>
    <p:sldId id="1775" r:id="rId31"/>
    <p:sldId id="1776" r:id="rId32"/>
    <p:sldId id="1560" r:id="rId33"/>
    <p:sldId id="1561" r:id="rId34"/>
    <p:sldId id="1562" r:id="rId35"/>
    <p:sldId id="1564" r:id="rId36"/>
    <p:sldId id="1565" r:id="rId37"/>
    <p:sldId id="1566" r:id="rId38"/>
    <p:sldId id="1777" r:id="rId39"/>
    <p:sldId id="1568" r:id="rId40"/>
    <p:sldId id="1569" r:id="rId41"/>
    <p:sldId id="1778" r:id="rId42"/>
    <p:sldId id="1571" r:id="rId43"/>
    <p:sldId id="1572" r:id="rId44"/>
    <p:sldId id="1573" r:id="rId45"/>
    <p:sldId id="1574" r:id="rId46"/>
    <p:sldId id="1575" r:id="rId47"/>
    <p:sldId id="1577" r:id="rId48"/>
    <p:sldId id="1578" r:id="rId49"/>
    <p:sldId id="1579" r:id="rId50"/>
    <p:sldId id="1580" r:id="rId51"/>
    <p:sldId id="1582" r:id="rId52"/>
    <p:sldId id="1584" r:id="rId53"/>
    <p:sldId id="1779" r:id="rId54"/>
    <p:sldId id="1588" r:id="rId55"/>
    <p:sldId id="1589" r:id="rId56"/>
    <p:sldId id="1590" r:id="rId57"/>
    <p:sldId id="1591" r:id="rId58"/>
    <p:sldId id="1593" r:id="rId59"/>
    <p:sldId id="1780" r:id="rId60"/>
    <p:sldId id="1599" r:id="rId61"/>
    <p:sldId id="1600" r:id="rId62"/>
    <p:sldId id="1597" r:id="rId63"/>
    <p:sldId id="1602" r:id="rId64"/>
    <p:sldId id="1781" r:id="rId65"/>
    <p:sldId id="1605" r:id="rId66"/>
    <p:sldId id="1606" r:id="rId67"/>
    <p:sldId id="1607" r:id="rId68"/>
    <p:sldId id="1609" r:id="rId69"/>
    <p:sldId id="1612" r:id="rId70"/>
    <p:sldId id="1613" r:id="rId71"/>
    <p:sldId id="1614" r:id="rId72"/>
    <p:sldId id="1782" r:id="rId73"/>
    <p:sldId id="1618" r:id="rId74"/>
    <p:sldId id="1611" r:id="rId75"/>
    <p:sldId id="1619" r:id="rId76"/>
    <p:sldId id="1620" r:id="rId77"/>
    <p:sldId id="1783" r:id="rId78"/>
    <p:sldId id="1622" r:id="rId79"/>
    <p:sldId id="1623" r:id="rId80"/>
    <p:sldId id="1630" r:id="rId81"/>
    <p:sldId id="1631" r:id="rId82"/>
    <p:sldId id="1784" r:id="rId83"/>
    <p:sldId id="1633" r:id="rId84"/>
    <p:sldId id="1629" r:id="rId85"/>
    <p:sldId id="1624" r:id="rId86"/>
    <p:sldId id="1634" r:id="rId87"/>
    <p:sldId id="1636" r:id="rId88"/>
    <p:sldId id="1637" r:id="rId89"/>
    <p:sldId id="1638" r:id="rId90"/>
    <p:sldId id="1785" r:id="rId91"/>
    <p:sldId id="1643" r:id="rId92"/>
    <p:sldId id="1786" r:id="rId93"/>
    <p:sldId id="1645" r:id="rId94"/>
    <p:sldId id="1646" r:id="rId95"/>
    <p:sldId id="1787" r:id="rId96"/>
    <p:sldId id="1648" r:id="rId97"/>
    <p:sldId id="1649" r:id="rId98"/>
    <p:sldId id="1650" r:id="rId99"/>
    <p:sldId id="1651" r:id="rId100"/>
    <p:sldId id="1788" r:id="rId101"/>
    <p:sldId id="1653" r:id="rId102"/>
    <p:sldId id="1789" r:id="rId103"/>
    <p:sldId id="1654" r:id="rId104"/>
    <p:sldId id="1655" r:id="rId105"/>
    <p:sldId id="1656" r:id="rId106"/>
    <p:sldId id="1657" r:id="rId107"/>
    <p:sldId id="1604" r:id="rId108"/>
    <p:sldId id="1791" r:id="rId109"/>
    <p:sldId id="1790" r:id="rId110"/>
    <p:sldId id="1601" r:id="rId111"/>
    <p:sldId id="1658" r:id="rId112"/>
    <p:sldId id="1659" r:id="rId113"/>
    <p:sldId id="1660" r:id="rId114"/>
    <p:sldId id="1661" r:id="rId115"/>
    <p:sldId id="1662" r:id="rId116"/>
    <p:sldId id="1663" r:id="rId117"/>
    <p:sldId id="1664" r:id="rId118"/>
    <p:sldId id="1792" r:id="rId119"/>
    <p:sldId id="1793" r:id="rId120"/>
    <p:sldId id="1666" r:id="rId121"/>
    <p:sldId id="1796" r:id="rId122"/>
    <p:sldId id="1794" r:id="rId123"/>
    <p:sldId id="1797" r:id="rId124"/>
    <p:sldId id="1668" r:id="rId125"/>
    <p:sldId id="1669" r:id="rId126"/>
    <p:sldId id="1670" r:id="rId127"/>
    <p:sldId id="1801" r:id="rId128"/>
    <p:sldId id="1799" r:id="rId129"/>
    <p:sldId id="1798" r:id="rId130"/>
    <p:sldId id="1671" r:id="rId131"/>
    <p:sldId id="1672" r:id="rId132"/>
    <p:sldId id="1802" r:id="rId133"/>
    <p:sldId id="1674" r:id="rId134"/>
    <p:sldId id="1808" r:id="rId135"/>
    <p:sldId id="1807" r:id="rId136"/>
    <p:sldId id="1811" r:id="rId137"/>
    <p:sldId id="1812" r:id="rId138"/>
    <p:sldId id="1810" r:id="rId139"/>
    <p:sldId id="1815" r:id="rId140"/>
    <p:sldId id="1814" r:id="rId141"/>
    <p:sldId id="1816" r:id="rId142"/>
    <p:sldId id="1809" r:id="rId143"/>
    <p:sldId id="1806" r:id="rId144"/>
    <p:sldId id="1818" r:id="rId145"/>
    <p:sldId id="1820" r:id="rId146"/>
    <p:sldId id="1817" r:id="rId147"/>
    <p:sldId id="1819" r:id="rId148"/>
    <p:sldId id="1822" r:id="rId149"/>
    <p:sldId id="1821" r:id="rId150"/>
    <p:sldId id="1676" r:id="rId151"/>
    <p:sldId id="1823" r:id="rId152"/>
    <p:sldId id="1680" r:id="rId153"/>
    <p:sldId id="1679" r:id="rId154"/>
    <p:sldId id="1824" r:id="rId155"/>
    <p:sldId id="1826" r:id="rId156"/>
    <p:sldId id="1828" r:id="rId157"/>
    <p:sldId id="1825" r:id="rId158"/>
    <p:sldId id="1830" r:id="rId159"/>
    <p:sldId id="1829" r:id="rId160"/>
    <p:sldId id="1832" r:id="rId161"/>
    <p:sldId id="1685" r:id="rId162"/>
    <p:sldId id="1686" r:id="rId163"/>
    <p:sldId id="1833" r:id="rId164"/>
    <p:sldId id="1834" r:id="rId165"/>
    <p:sldId id="1687" r:id="rId166"/>
    <p:sldId id="1835" r:id="rId167"/>
    <p:sldId id="1836" r:id="rId168"/>
    <p:sldId id="1837" r:id="rId169"/>
    <p:sldId id="1838" r:id="rId170"/>
    <p:sldId id="1842" r:id="rId171"/>
    <p:sldId id="1847" r:id="rId172"/>
    <p:sldId id="1848" r:id="rId173"/>
    <p:sldId id="1841" r:id="rId174"/>
    <p:sldId id="1849" r:id="rId175"/>
    <p:sldId id="1850" r:id="rId176"/>
    <p:sldId id="1851" r:id="rId177"/>
    <p:sldId id="1852" r:id="rId178"/>
    <p:sldId id="1843" r:id="rId179"/>
    <p:sldId id="1853" r:id="rId180"/>
    <p:sldId id="1840" r:id="rId181"/>
    <p:sldId id="1854" r:id="rId182"/>
    <p:sldId id="1839" r:id="rId183"/>
    <p:sldId id="1857" r:id="rId184"/>
    <p:sldId id="1856" r:id="rId185"/>
    <p:sldId id="1855" r:id="rId186"/>
    <p:sldId id="1858" r:id="rId187"/>
    <p:sldId id="1859" r:id="rId188"/>
    <p:sldId id="1684" r:id="rId189"/>
    <p:sldId id="1862" r:id="rId190"/>
    <p:sldId id="1861" r:id="rId191"/>
    <p:sldId id="1863" r:id="rId192"/>
    <p:sldId id="1864" r:id="rId193"/>
    <p:sldId id="1865" r:id="rId194"/>
    <p:sldId id="1866" r:id="rId195"/>
    <p:sldId id="1867" r:id="rId196"/>
    <p:sldId id="1868" r:id="rId197"/>
    <p:sldId id="1869" r:id="rId198"/>
    <p:sldId id="1691" r:id="rId199"/>
    <p:sldId id="1870" r:id="rId200"/>
    <p:sldId id="1692" r:id="rId201"/>
    <p:sldId id="1871" r:id="rId202"/>
    <p:sldId id="1872" r:id="rId203"/>
    <p:sldId id="1875" r:id="rId204"/>
    <p:sldId id="1874" r:id="rId205"/>
    <p:sldId id="1873" r:id="rId206"/>
    <p:sldId id="1878" r:id="rId207"/>
    <p:sldId id="1877" r:id="rId208"/>
    <p:sldId id="1879" r:id="rId209"/>
    <p:sldId id="1882" r:id="rId210"/>
    <p:sldId id="1881" r:id="rId211"/>
    <p:sldId id="1883" r:id="rId212"/>
    <p:sldId id="1876" r:id="rId213"/>
    <p:sldId id="1884" r:id="rId214"/>
    <p:sldId id="1887" r:id="rId215"/>
    <p:sldId id="1886" r:id="rId216"/>
    <p:sldId id="1888" r:id="rId217"/>
    <p:sldId id="1889" r:id="rId218"/>
    <p:sldId id="1890" r:id="rId219"/>
    <p:sldId id="1891" r:id="rId220"/>
    <p:sldId id="1698" r:id="rId221"/>
    <p:sldId id="1892" r:id="rId222"/>
    <p:sldId id="1893" r:id="rId223"/>
    <p:sldId id="1894" r:id="rId224"/>
    <p:sldId id="1895" r:id="rId225"/>
    <p:sldId id="1897" r:id="rId226"/>
    <p:sldId id="1896" r:id="rId227"/>
    <p:sldId id="1900" r:id="rId228"/>
    <p:sldId id="1899" r:id="rId229"/>
    <p:sldId id="1902" r:id="rId230"/>
    <p:sldId id="1701" r:id="rId231"/>
    <p:sldId id="1903" r:id="rId232"/>
    <p:sldId id="1904" r:id="rId233"/>
    <p:sldId id="1906" r:id="rId234"/>
    <p:sldId id="1905" r:id="rId235"/>
    <p:sldId id="1706" r:id="rId236"/>
    <p:sldId id="1907" r:id="rId237"/>
    <p:sldId id="1908" r:id="rId238"/>
    <p:sldId id="1909" r:id="rId239"/>
    <p:sldId id="1910" r:id="rId240"/>
    <p:sldId id="1912" r:id="rId241"/>
    <p:sldId id="1705" r:id="rId242"/>
    <p:sldId id="1914" r:id="rId243"/>
    <p:sldId id="1913" r:id="rId244"/>
    <p:sldId id="1709" r:id="rId245"/>
    <p:sldId id="1918" r:id="rId246"/>
    <p:sldId id="1916" r:id="rId247"/>
    <p:sldId id="1708" r:id="rId248"/>
    <p:sldId id="1919" r:id="rId249"/>
    <p:sldId id="1920" r:id="rId250"/>
    <p:sldId id="1921" r:id="rId251"/>
    <p:sldId id="1924" r:id="rId252"/>
    <p:sldId id="1923" r:id="rId253"/>
    <p:sldId id="1927" r:id="rId254"/>
    <p:sldId id="1929" r:id="rId255"/>
    <p:sldId id="1930" r:id="rId256"/>
    <p:sldId id="1931" r:id="rId257"/>
    <p:sldId id="1926" r:id="rId258"/>
    <p:sldId id="1928" r:id="rId259"/>
    <p:sldId id="1917" r:id="rId260"/>
    <p:sldId id="1933" r:id="rId261"/>
    <p:sldId id="1932" r:id="rId262"/>
    <p:sldId id="1934" r:id="rId263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>
      <p:cViewPr varScale="1">
        <p:scale>
          <a:sx n="110" d="100"/>
          <a:sy n="110" d="100"/>
        </p:scale>
        <p:origin x="9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tableStyles" Target="tableStyle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microsoft.com/office/2015/10/relationships/revisionInfo" Target="revisionInfo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notesMaster" Target="notesMasters/notesMaster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presProps" Target="presProps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viewProps" Target="viewProps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26/01/2018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26/01/2018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4615154" cy="367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89259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98405" y="3063921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18</a:t>
            </a:r>
          </a:p>
          <a:p>
            <a:pPr algn="ctr" eaLnBrk="1" hangingPunct="1"/>
            <a:r>
              <a:rPr lang="pt-BR" sz="3200" dirty="0"/>
              <a:t>Fundações: filosofias e tipos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97084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344" y="923925"/>
            <a:ext cx="4476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48968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94" y="1003379"/>
            <a:ext cx="15430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9429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625" y="1003552"/>
            <a:ext cx="25622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15672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38195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66450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966" y="1124744"/>
            <a:ext cx="35433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15730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63" y="1052736"/>
            <a:ext cx="45434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72105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613" y="895350"/>
            <a:ext cx="37433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69524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4958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54764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3909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30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34" y="1412776"/>
            <a:ext cx="46863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28310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980728"/>
            <a:ext cx="46291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76904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392" y="764704"/>
            <a:ext cx="45815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70779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92951"/>
            <a:ext cx="37433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21787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119" y="936569"/>
            <a:ext cx="42672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07892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052736"/>
            <a:ext cx="4686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10863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324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12507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37" y="980728"/>
            <a:ext cx="46291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58072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408" y="1196752"/>
            <a:ext cx="39814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17280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692696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857250" y="2612670"/>
            <a:ext cx="764381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19</a:t>
            </a:r>
          </a:p>
          <a:p>
            <a:pPr algn="ctr" eaLnBrk="1" hangingPunct="1"/>
            <a:r>
              <a:rPr lang="pt-BR" sz="2800" dirty="0"/>
              <a:t>Estimando a carga admissível de fundações rasas (sapatas) e alguns tipos de fundação por estacas: fórmulas estáticas e fórmulas dinâmicas de previsão da capacidade de carga das fundações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21097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98405" y="3063921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20</a:t>
            </a:r>
          </a:p>
          <a:p>
            <a:pPr algn="ctr" eaLnBrk="1" hangingPunct="1"/>
            <a:r>
              <a:rPr lang="pt-BR" sz="3200" dirty="0"/>
              <a:t>Recalques (afundamento do solo e da fundação): o temido recalque diferencial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05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548680"/>
            <a:ext cx="3292971" cy="409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0716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31" y="1000125"/>
            <a:ext cx="39147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70866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98405" y="3063921"/>
            <a:ext cx="764381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21</a:t>
            </a:r>
          </a:p>
          <a:p>
            <a:pPr algn="ctr" eaLnBrk="1" hangingPunct="1"/>
            <a:r>
              <a:rPr lang="pt-BR" sz="3200" dirty="0"/>
              <a:t>As fundações de um novo prédio prejudicando as fundações de um prédio já existente: o bulbo das pressões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76076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26574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99311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98405" y="3063921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22</a:t>
            </a:r>
          </a:p>
          <a:p>
            <a:pPr algn="ctr" eaLnBrk="1" hangingPunct="1"/>
            <a:r>
              <a:rPr lang="pt-BR" sz="3200" dirty="0"/>
              <a:t>A água, a maior inimiga da </a:t>
            </a:r>
          </a:p>
          <a:p>
            <a:pPr algn="ctr" eaLnBrk="1" hangingPunct="1"/>
            <a:r>
              <a:rPr lang="pt-BR" sz="3200" dirty="0"/>
              <a:t>estabilidade das obras de terra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02297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65" y="1268760"/>
            <a:ext cx="44481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25379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3051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57484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1243013"/>
            <a:ext cx="28384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5558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98405" y="3063921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23</a:t>
            </a:r>
          </a:p>
          <a:p>
            <a:pPr algn="ctr" eaLnBrk="1" hangingPunct="1"/>
            <a:r>
              <a:rPr lang="pt-BR" sz="3200" dirty="0"/>
              <a:t>Entendendo uma barragem de terra: o caso da barragem de Orós, CE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80744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24744"/>
            <a:ext cx="4724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36096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7" y="980728"/>
            <a:ext cx="47720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875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20530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3</a:t>
            </a:r>
          </a:p>
          <a:p>
            <a:pPr algn="ctr" eaLnBrk="1" hangingPunct="1"/>
            <a:r>
              <a:rPr lang="pt-BR" sz="3200" dirty="0"/>
              <a:t>Ensaios em laboratório</a:t>
            </a:r>
          </a:p>
          <a:p>
            <a:pPr algn="ctr" eaLnBrk="1" hangingPunct="1"/>
            <a:r>
              <a:rPr lang="pt-BR" sz="3200" dirty="0"/>
              <a:t>de solos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11975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11" y="1362075"/>
            <a:ext cx="34766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50356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73" y="1124744"/>
            <a:ext cx="46958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05020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5624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46592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196752"/>
            <a:ext cx="46291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15069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98405" y="3063921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24</a:t>
            </a:r>
          </a:p>
          <a:p>
            <a:pPr algn="ctr" eaLnBrk="1" hangingPunct="1"/>
            <a:r>
              <a:rPr lang="pt-BR" sz="3200" dirty="0"/>
              <a:t>Ângulos de corte de talude de terrenos. Aula de ênfase. Ângulo de atrito interno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28386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803" y="1124744"/>
            <a:ext cx="44386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44082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75" y="1340768"/>
            <a:ext cx="4257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75064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512" y="1124744"/>
            <a:ext cx="4533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90761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2" y="1378931"/>
            <a:ext cx="44100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26030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98405" y="3063921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25</a:t>
            </a:r>
          </a:p>
          <a:p>
            <a:pPr algn="ctr" eaLnBrk="1" hangingPunct="1"/>
            <a:r>
              <a:rPr lang="pt-BR" sz="3200" dirty="0"/>
              <a:t>A capilaridade nos solos e seus danos </a:t>
            </a:r>
          </a:p>
          <a:p>
            <a:pPr algn="ctr" eaLnBrk="1" hangingPunct="1"/>
            <a:r>
              <a:rPr lang="pt-BR" sz="3200" dirty="0"/>
              <a:t>às construções civis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220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581" y="990679"/>
            <a:ext cx="44862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41810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019175"/>
            <a:ext cx="3276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57290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94" y="1556792"/>
            <a:ext cx="459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7000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908720"/>
            <a:ext cx="3276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34917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133475"/>
            <a:ext cx="45910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29511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98405" y="3063921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26</a:t>
            </a:r>
          </a:p>
          <a:p>
            <a:pPr algn="ctr" eaLnBrk="1" hangingPunct="1"/>
            <a:r>
              <a:rPr lang="pt-BR" sz="3200" dirty="0"/>
              <a:t>Entendendo as provas de carga</a:t>
            </a:r>
          </a:p>
          <a:p>
            <a:pPr algn="ctr" eaLnBrk="1" hangingPunct="1"/>
            <a:r>
              <a:rPr lang="pt-BR" sz="3200" dirty="0"/>
              <a:t>nas fundações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73416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98405" y="3063921"/>
            <a:ext cx="764381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27</a:t>
            </a:r>
          </a:p>
          <a:p>
            <a:pPr algn="ctr" eaLnBrk="1" hangingPunct="1"/>
            <a:r>
              <a:rPr lang="pt-BR" sz="3200" dirty="0"/>
              <a:t>Um caso histórico de reforço de fundações em São Paulo usando</a:t>
            </a:r>
          </a:p>
          <a:p>
            <a:pPr algn="ctr" eaLnBrk="1" hangingPunct="1"/>
            <a:r>
              <a:rPr lang="pt-BR" sz="3200" dirty="0"/>
              <a:t>o congelamento do solo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11049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196752"/>
            <a:ext cx="46101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13646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4956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00045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2780928"/>
            <a:ext cx="764381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28</a:t>
            </a:r>
          </a:p>
          <a:p>
            <a:pPr algn="ctr" eaLnBrk="1" hangingPunct="1"/>
            <a:r>
              <a:rPr lang="pt-BR" sz="3200" dirty="0"/>
              <a:t>Movimento de terra e o meio</a:t>
            </a:r>
          </a:p>
          <a:p>
            <a:pPr algn="ctr" eaLnBrk="1" hangingPunct="1"/>
            <a:r>
              <a:rPr lang="pt-BR" sz="3200" dirty="0"/>
              <a:t>ambiente: apresentação de um</a:t>
            </a:r>
          </a:p>
          <a:p>
            <a:pPr algn="ctr" eaLnBrk="1" hangingPunct="1"/>
            <a:r>
              <a:rPr lang="pt-BR" sz="3200" dirty="0"/>
              <a:t>caso real de implantações de um conjunto de estradas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73785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69" y="1196752"/>
            <a:ext cx="43053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641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3053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53373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17" y="620688"/>
            <a:ext cx="49434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16187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2780928"/>
            <a:ext cx="764381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29</a:t>
            </a:r>
          </a:p>
          <a:p>
            <a:pPr algn="ctr" eaLnBrk="1" hangingPunct="1"/>
            <a:r>
              <a:rPr lang="pt-BR" sz="3200" dirty="0"/>
              <a:t>Dados de capacidade de cargas em sistemas de estaqueamento: </a:t>
            </a:r>
          </a:p>
          <a:p>
            <a:pPr algn="ctr" eaLnBrk="1" hangingPunct="1"/>
            <a:r>
              <a:rPr lang="pt-BR" sz="3200" dirty="0"/>
              <a:t>limites do SPT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77843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1489"/>
            <a:ext cx="2533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34052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81" y="620688"/>
            <a:ext cx="3816076" cy="384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7734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94" y="908720"/>
            <a:ext cx="45148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01119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2780928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30</a:t>
            </a:r>
          </a:p>
          <a:p>
            <a:pPr algn="ctr" eaLnBrk="1" hangingPunct="1"/>
            <a:r>
              <a:rPr lang="pt-BR" sz="3200" dirty="0"/>
              <a:t>Amplitude de serviços de engenharia de fundações e obras correlatas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15309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2780928"/>
            <a:ext cx="764381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31</a:t>
            </a:r>
          </a:p>
          <a:p>
            <a:pPr algn="ctr" eaLnBrk="1" hangingPunct="1"/>
            <a:r>
              <a:rPr lang="pt-BR" sz="3200" dirty="0"/>
              <a:t>Sondagens geotécnicas prévias à definição do empreendimento: </a:t>
            </a:r>
          </a:p>
          <a:p>
            <a:pPr algn="ctr" eaLnBrk="1" hangingPunct="1"/>
            <a:r>
              <a:rPr lang="pt-BR" sz="3200" dirty="0"/>
              <a:t>devemos fazer?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6996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81" y="1052736"/>
            <a:ext cx="42576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63432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2780928"/>
            <a:ext cx="764381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32</a:t>
            </a:r>
          </a:p>
          <a:p>
            <a:pPr algn="ctr" eaLnBrk="1" hangingPunct="1"/>
            <a:r>
              <a:rPr lang="pt-BR" sz="3200" dirty="0"/>
              <a:t>Tabela de testes de campo e exames laboratoriais mais usados em obras atuais de mecânica dos solos e fundações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62417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89" y="908720"/>
            <a:ext cx="46482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514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88978"/>
            <a:ext cx="32861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68164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2780928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33</a:t>
            </a:r>
          </a:p>
          <a:p>
            <a:pPr algn="ctr" eaLnBrk="1" hangingPunct="1"/>
            <a:r>
              <a:rPr lang="pt-BR" sz="3200" dirty="0"/>
              <a:t>Casos interessantes de mecânica dos solos e fundações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00665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2" y="836712"/>
            <a:ext cx="58197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46487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0815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57232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31" y="1171575"/>
            <a:ext cx="34575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74874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412776"/>
            <a:ext cx="28003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91124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56" y="1228725"/>
            <a:ext cx="42386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56212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2" y="1340768"/>
            <a:ext cx="32289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87676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94" y="1340768"/>
            <a:ext cx="36004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62906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19" y="1117278"/>
            <a:ext cx="3733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20514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500188"/>
            <a:ext cx="40195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559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980728"/>
            <a:ext cx="4762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66629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2780928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34</a:t>
            </a:r>
          </a:p>
          <a:p>
            <a:pPr algn="ctr" eaLnBrk="1" hangingPunct="1"/>
            <a:r>
              <a:rPr lang="pt-BR" sz="3200" dirty="0"/>
              <a:t>Entendendo as funções das normas técnicas: obrigatoriedade de uso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43413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2780928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35</a:t>
            </a:r>
          </a:p>
          <a:p>
            <a:pPr algn="ctr" eaLnBrk="1" hangingPunct="1"/>
            <a:r>
              <a:rPr lang="pt-BR" sz="3200" dirty="0"/>
              <a:t>Entendendo as funções das normas técnicas: obrigatoriedade de uso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200945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2780928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36</a:t>
            </a:r>
          </a:p>
          <a:p>
            <a:pPr algn="ctr" eaLnBrk="1" hangingPunct="1"/>
            <a:r>
              <a:rPr lang="pt-BR" sz="3200" dirty="0"/>
              <a:t>Folha de resumo de</a:t>
            </a:r>
          </a:p>
          <a:p>
            <a:pPr algn="ctr" eaLnBrk="1" hangingPunct="1"/>
            <a:r>
              <a:rPr lang="pt-BR" sz="3200" dirty="0"/>
              <a:t>construções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76498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994" y="908720"/>
            <a:ext cx="39814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35213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09" y="836712"/>
            <a:ext cx="324362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20656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64406" y="2779838"/>
            <a:ext cx="764381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37</a:t>
            </a:r>
          </a:p>
          <a:p>
            <a:pPr algn="ctr" eaLnBrk="1" hangingPunct="1"/>
            <a:r>
              <a:rPr lang="pt-BR" sz="3200" dirty="0"/>
              <a:t>Conversão de unidades de medida mais usadas na Mecânica dos Solos e na Engenharia de Fundações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27941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20530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1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100" dirty="0"/>
              <a:t>e Fundações para a Construção Civil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/>
              <a:t>2ª Edição</a:t>
            </a:r>
            <a:endParaRPr lang="pt-BR" sz="28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PARTE II</a:t>
            </a:r>
          </a:p>
          <a:p>
            <a:pPr algn="ctr" eaLnBrk="1" hangingPunct="1"/>
            <a:r>
              <a:rPr lang="pt-BR" sz="3200" dirty="0"/>
              <a:t>APLICAÇÕES PRÁTICAS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626083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64406" y="2779838"/>
            <a:ext cx="764381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38</a:t>
            </a:r>
          </a:p>
          <a:p>
            <a:pPr algn="ctr" eaLnBrk="1" hangingPunct="1"/>
            <a:r>
              <a:rPr lang="pt-BR" sz="3200" i="1" dirty="0"/>
              <a:t>In hoc signo </a:t>
            </a:r>
            <a:r>
              <a:rPr lang="pt-BR" sz="3200" i="1" dirty="0" err="1"/>
              <a:t>vinces</a:t>
            </a:r>
            <a:r>
              <a:rPr lang="pt-BR" sz="3200" dirty="0"/>
              <a:t>: com estas folhas você entenderá o texto com maior facilidade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33843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196752"/>
            <a:ext cx="39433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851849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340768"/>
            <a:ext cx="40195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791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9" y="1124744"/>
            <a:ext cx="43719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54880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06" y="1340768"/>
            <a:ext cx="40100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402703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086" y="1484784"/>
            <a:ext cx="25527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07833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15" y="1484784"/>
            <a:ext cx="3905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747280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484784"/>
            <a:ext cx="4038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640650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631" y="1340768"/>
            <a:ext cx="21621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985186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94" y="1762125"/>
            <a:ext cx="32956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644062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1772816"/>
            <a:ext cx="22479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245858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81" y="1781175"/>
            <a:ext cx="27336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37930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69" y="1052736"/>
            <a:ext cx="2857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944370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64406" y="2779838"/>
            <a:ext cx="764381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39</a:t>
            </a:r>
          </a:p>
          <a:p>
            <a:pPr algn="ctr" eaLnBrk="1" hangingPunct="1"/>
            <a:r>
              <a:rPr lang="pt-BR" sz="3200" dirty="0"/>
              <a:t>Tipos de empuxo: empuxo ativo,</a:t>
            </a:r>
          </a:p>
          <a:p>
            <a:pPr algn="ctr" eaLnBrk="1" hangingPunct="1"/>
            <a:r>
              <a:rPr lang="pt-BR" sz="3200" dirty="0"/>
              <a:t>empuxo em repouso e empuxo</a:t>
            </a:r>
          </a:p>
          <a:p>
            <a:pPr algn="ctr" eaLnBrk="1" hangingPunct="1"/>
            <a:r>
              <a:rPr lang="pt-BR" sz="3200" dirty="0"/>
              <a:t>passivo, que, do ponto de vista didático, deveria se chamar empuxo reativo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829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581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3423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1628800"/>
            <a:ext cx="33909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305547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7" y="1340768"/>
            <a:ext cx="35528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488972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2" y="1556792"/>
            <a:ext cx="3381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931775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657350"/>
            <a:ext cx="29527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49866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12776"/>
            <a:ext cx="3352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999933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00163"/>
            <a:ext cx="33337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541784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1412776"/>
            <a:ext cx="34766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806818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64406" y="2779838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40</a:t>
            </a:r>
          </a:p>
          <a:p>
            <a:pPr algn="ctr" eaLnBrk="1" hangingPunct="1"/>
            <a:r>
              <a:rPr lang="pt-BR" sz="3200" dirty="0"/>
              <a:t>Tipos de muros de arrimo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46915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94" y="1340768"/>
            <a:ext cx="41338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687928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81" y="1124744"/>
            <a:ext cx="42576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02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3500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C790272-50AD-458E-AF27-D5FF6701D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2852"/>
            <a:ext cx="3693214" cy="5208636"/>
          </a:xfrm>
          <a:prstGeom prst="rect">
            <a:avLst/>
          </a:prstGeom>
          <a:ln w="3175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6291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459944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081" y="1562100"/>
            <a:ext cx="25812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603062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340768"/>
            <a:ext cx="31527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248122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700808"/>
            <a:ext cx="32670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776355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64406" y="2779838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41</a:t>
            </a:r>
          </a:p>
          <a:p>
            <a:pPr algn="ctr" eaLnBrk="1" hangingPunct="1"/>
            <a:r>
              <a:rPr lang="pt-BR" sz="3200" dirty="0"/>
              <a:t>Muros de arrimo</a:t>
            </a:r>
          </a:p>
          <a:p>
            <a:pPr algn="ctr" eaLnBrk="1" hangingPunct="1"/>
            <a:r>
              <a:rPr lang="pt-BR" sz="3200" dirty="0"/>
              <a:t>mais famosos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627959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56" y="1196752"/>
            <a:ext cx="34385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030244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01" y="1484784"/>
            <a:ext cx="39433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325003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64406" y="2779838"/>
            <a:ext cx="764381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42</a:t>
            </a:r>
          </a:p>
          <a:p>
            <a:pPr algn="ctr" eaLnBrk="1" hangingPunct="1"/>
            <a:r>
              <a:rPr lang="pt-BR" sz="3200" dirty="0"/>
              <a:t>A questão do teste de cisalhamento e da determinação do ângulo de atrito interno dos solos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516385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1628800"/>
            <a:ext cx="3838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050606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556792"/>
            <a:ext cx="40576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165890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64406" y="2624792"/>
            <a:ext cx="7643813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43</a:t>
            </a:r>
          </a:p>
          <a:p>
            <a:pPr algn="ctr" eaLnBrk="1" hangingPunct="1"/>
            <a:r>
              <a:rPr lang="pt-BR" sz="3200" dirty="0"/>
              <a:t>Cálculos numéricos de exemplos de</a:t>
            </a:r>
          </a:p>
          <a:p>
            <a:pPr algn="ctr" eaLnBrk="1" hangingPunct="1"/>
            <a:r>
              <a:rPr lang="pt-BR" sz="3200" dirty="0"/>
              <a:t>empuxo ativo, empuxo em repouso</a:t>
            </a:r>
          </a:p>
          <a:p>
            <a:pPr algn="ctr" eaLnBrk="1" hangingPunct="1"/>
            <a:r>
              <a:rPr lang="pt-BR" sz="3200" dirty="0"/>
              <a:t>e o misterioso empuxo passivo (que, didaticamente falando, deveria se chamar empuxo reativo)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326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224190"/>
            <a:ext cx="20193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245454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269" y="1628800"/>
            <a:ext cx="3390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300118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39" y="1556792"/>
            <a:ext cx="34194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612127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1340768"/>
            <a:ext cx="33051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679243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85" y="1124744"/>
            <a:ext cx="40290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183160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64406" y="2624792"/>
            <a:ext cx="764381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44 </a:t>
            </a:r>
          </a:p>
          <a:p>
            <a:pPr algn="ctr" eaLnBrk="1" hangingPunct="1"/>
            <a:r>
              <a:rPr lang="pt-BR" sz="3200" dirty="0"/>
              <a:t>Apresentação preliminar sobre equipamentos utilizados em obras de terra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945835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412776"/>
            <a:ext cx="38195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384190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07182"/>
            <a:ext cx="3048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09665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94" y="1124744"/>
            <a:ext cx="36004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826809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31" y="1464940"/>
            <a:ext cx="30765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608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1268760"/>
            <a:ext cx="2619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975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59" y="1196752"/>
            <a:ext cx="2952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369599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56" y="1196752"/>
            <a:ext cx="29813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465710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07" y="1255390"/>
            <a:ext cx="30575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053580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814" y="1333500"/>
            <a:ext cx="29813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139330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196752"/>
            <a:ext cx="32385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055814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81100"/>
            <a:ext cx="30289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289228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64406" y="2624792"/>
            <a:ext cx="764381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45 </a:t>
            </a:r>
          </a:p>
          <a:p>
            <a:pPr algn="ctr" eaLnBrk="1" hangingPunct="1"/>
            <a:r>
              <a:rPr lang="pt-BR" sz="3200" dirty="0"/>
              <a:t>Cuidados progressivos de uma estrada que se aproxima de morros algo instáveis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97264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56" y="620688"/>
            <a:ext cx="42767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54050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64406" y="2624792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46 </a:t>
            </a:r>
          </a:p>
          <a:p>
            <a:pPr algn="ctr" eaLnBrk="1" hangingPunct="1"/>
            <a:r>
              <a:rPr lang="pt-BR" sz="3200" dirty="0"/>
              <a:t>Aterro, o príncipe dos movimentos de terra: a norma do DER/PR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618818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0481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418473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64406" y="2624792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47 </a:t>
            </a:r>
          </a:p>
          <a:p>
            <a:pPr algn="ctr" eaLnBrk="1" hangingPunct="1"/>
            <a:r>
              <a:rPr lang="pt-BR" sz="3200" dirty="0"/>
              <a:t>Limitação de corte vertical em terreno argiloso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000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6196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839559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196752"/>
            <a:ext cx="34671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813033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79" y="1628800"/>
            <a:ext cx="30765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033095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81" y="1916832"/>
            <a:ext cx="22002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818411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64406" y="2624792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48 </a:t>
            </a:r>
          </a:p>
          <a:p>
            <a:pPr algn="ctr" eaLnBrk="1" hangingPunct="1"/>
            <a:r>
              <a:rPr lang="pt-BR" sz="3200" dirty="0"/>
              <a:t>Uso dos materiais areia, argila e </a:t>
            </a:r>
            <a:r>
              <a:rPr lang="pt-BR" sz="3200" dirty="0" err="1"/>
              <a:t>silte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037711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44" y="1391990"/>
            <a:ext cx="2952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28068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569" y="1438275"/>
            <a:ext cx="24003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24037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31" y="1412776"/>
            <a:ext cx="23907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621988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19" y="1628800"/>
            <a:ext cx="2286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096013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56" y="1124744"/>
            <a:ext cx="39719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549387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869" y="1916832"/>
            <a:ext cx="29337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624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349324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4</a:t>
            </a:r>
          </a:p>
          <a:p>
            <a:pPr algn="ctr" eaLnBrk="1" hangingPunct="1"/>
            <a:r>
              <a:rPr lang="pt-BR" sz="3200" dirty="0"/>
              <a:t>Percolação (infiltração) da água</a:t>
            </a:r>
          </a:p>
          <a:p>
            <a:pPr algn="ctr" eaLnBrk="1" hangingPunct="1"/>
            <a:r>
              <a:rPr lang="pt-BR" sz="3200" dirty="0"/>
              <a:t>nos solos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358517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64406" y="2624792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49 </a:t>
            </a:r>
          </a:p>
          <a:p>
            <a:pPr algn="ctr" eaLnBrk="1" hangingPunct="1"/>
            <a:r>
              <a:rPr lang="pt-BR" sz="3200" dirty="0"/>
              <a:t>Drenagem e obras de solos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133340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44" y="1266825"/>
            <a:ext cx="42481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163335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64406" y="2624792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50 </a:t>
            </a:r>
          </a:p>
          <a:p>
            <a:pPr algn="ctr" eaLnBrk="1" hangingPunct="1"/>
            <a:r>
              <a:rPr lang="pt-BR" sz="3200" dirty="0"/>
              <a:t>Gabiões: usos e tipos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505627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69" y="1772816"/>
            <a:ext cx="21717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296503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2" y="1704206"/>
            <a:ext cx="40671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557592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2924944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51 </a:t>
            </a:r>
          </a:p>
          <a:p>
            <a:pPr algn="ctr" eaLnBrk="1" hangingPunct="1"/>
            <a:r>
              <a:rPr lang="pt-BR" sz="3200" dirty="0"/>
              <a:t>Custos de movimento de terras e de terraplenagem em geral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542956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69" y="332656"/>
            <a:ext cx="40005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109542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81" y="1700808"/>
            <a:ext cx="4019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69271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7" y="1772816"/>
            <a:ext cx="4048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401404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69" y="1844824"/>
            <a:ext cx="3924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633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94" y="900584"/>
            <a:ext cx="46577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134916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06" y="1057275"/>
            <a:ext cx="40100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217278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683469" y="76470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1096" y="2232148"/>
            <a:ext cx="764381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52 </a:t>
            </a:r>
          </a:p>
          <a:p>
            <a:pPr algn="ctr" eaLnBrk="1" hangingPunct="1"/>
            <a:r>
              <a:rPr lang="pt-BR" sz="2800" dirty="0"/>
              <a:t>A polêmica obra de execução de um grande aterro: problemas na utilização de material de empréstimo para compactação, necessidade de dupla autorização (hoje, no mínimo, tripla autorização), o surpreendente caso da argila boa demais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542676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3041699" cy="423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455111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2924944"/>
            <a:ext cx="764381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53 </a:t>
            </a:r>
          </a:p>
          <a:p>
            <a:pPr algn="ctr" eaLnBrk="1" hangingPunct="1"/>
            <a:r>
              <a:rPr lang="pt-BR" sz="3200" dirty="0"/>
              <a:t>O aterro sanitário, uma obra de solos e de meio ambiente: recomendações da Cetesb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542543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2924944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54 </a:t>
            </a:r>
          </a:p>
          <a:p>
            <a:pPr algn="ctr" eaLnBrk="1" hangingPunct="1"/>
            <a:r>
              <a:rPr lang="pt-BR" sz="3200" dirty="0"/>
              <a:t>Um caso de uso do empuxo passivo em uma adutora enterrada de água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656268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2924944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55 </a:t>
            </a:r>
          </a:p>
          <a:p>
            <a:pPr algn="ctr" eaLnBrk="1" hangingPunct="1"/>
            <a:r>
              <a:rPr lang="pt-BR" sz="3200" dirty="0"/>
              <a:t>Listagem de normas oficiais</a:t>
            </a:r>
          </a:p>
          <a:p>
            <a:pPr algn="ctr" eaLnBrk="1" hangingPunct="1"/>
            <a:r>
              <a:rPr lang="pt-BR" sz="3200" dirty="0"/>
              <a:t>relacionadas com movimento de terra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811042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2924944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56 </a:t>
            </a:r>
          </a:p>
          <a:p>
            <a:pPr algn="ctr" eaLnBrk="1" hangingPunct="1"/>
            <a:r>
              <a:rPr lang="pt-BR" sz="3200" dirty="0"/>
              <a:t>Crônicas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991233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700808"/>
            <a:ext cx="35433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670288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707" y="1700808"/>
            <a:ext cx="30289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413513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1831281"/>
            <a:ext cx="3152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023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3025"/>
            <a:ext cx="42862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451269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2924944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57 </a:t>
            </a:r>
          </a:p>
          <a:p>
            <a:pPr algn="ctr" eaLnBrk="1" hangingPunct="1"/>
            <a:r>
              <a:rPr lang="pt-BR" sz="3200" dirty="0"/>
              <a:t>Alguns cuidados</a:t>
            </a:r>
          </a:p>
          <a:p>
            <a:pPr algn="ctr" eaLnBrk="1" hangingPunct="1"/>
            <a:r>
              <a:rPr lang="pt-BR" sz="3200" dirty="0"/>
              <a:t>com escavações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352507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443038"/>
            <a:ext cx="1905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939488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2924944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58 </a:t>
            </a:r>
          </a:p>
          <a:p>
            <a:pPr algn="ctr" eaLnBrk="1" hangingPunct="1"/>
            <a:r>
              <a:rPr lang="pt-BR" sz="3200" dirty="0"/>
              <a:t>Pensamento final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502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14" y="836712"/>
            <a:ext cx="3989809" cy="36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904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2133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5</a:t>
            </a:r>
          </a:p>
          <a:p>
            <a:pPr algn="ctr" eaLnBrk="1" hangingPunct="1"/>
            <a:r>
              <a:rPr lang="pt-BR" sz="3200" dirty="0"/>
              <a:t>Poços freáticos (rasos), poços</a:t>
            </a:r>
          </a:p>
          <a:p>
            <a:pPr algn="ctr" eaLnBrk="1" hangingPunct="1"/>
            <a:r>
              <a:rPr lang="pt-BR" sz="3200" dirty="0"/>
              <a:t>profundos e poços jorrantes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859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290" y="1190625"/>
            <a:ext cx="46101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05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20530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1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100" dirty="0"/>
              <a:t>e Fundações para a Construção Civil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/>
              <a:t>2ª Edição</a:t>
            </a:r>
            <a:endParaRPr lang="pt-BR" sz="28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PARTE I</a:t>
            </a:r>
          </a:p>
          <a:p>
            <a:pPr algn="ctr" eaLnBrk="1" hangingPunct="1"/>
            <a:r>
              <a:rPr lang="pt-BR" sz="3200" dirty="0"/>
              <a:t>FUNDAMENTOS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164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80" y="1124744"/>
            <a:ext cx="46291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583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6</a:t>
            </a:r>
          </a:p>
          <a:p>
            <a:pPr algn="ctr" eaLnBrk="1" hangingPunct="1"/>
            <a:r>
              <a:rPr lang="pt-BR" sz="3200" dirty="0"/>
              <a:t>Pesquisando os solos: sondagem </a:t>
            </a:r>
          </a:p>
          <a:p>
            <a:pPr algn="ctr" eaLnBrk="1" hangingPunct="1"/>
            <a:r>
              <a:rPr lang="pt-BR" sz="3200" dirty="0"/>
              <a:t>a trado, sondagem a percussão e prova de carga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777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2" y="1268760"/>
            <a:ext cx="39147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322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98" y="895350"/>
            <a:ext cx="45910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121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49521"/>
            <a:ext cx="3221534" cy="302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423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42" y="476672"/>
            <a:ext cx="45910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392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520" y="260648"/>
            <a:ext cx="3185409" cy="442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020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92" y="1124744"/>
            <a:ext cx="39624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091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349324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7</a:t>
            </a:r>
          </a:p>
          <a:p>
            <a:pPr algn="ctr" eaLnBrk="1" hangingPunct="1"/>
            <a:r>
              <a:rPr lang="pt-BR" sz="3200" dirty="0"/>
              <a:t>Cortes e desmoronamentos</a:t>
            </a:r>
          </a:p>
          <a:p>
            <a:pPr algn="ctr" eaLnBrk="1" hangingPunct="1"/>
            <a:r>
              <a:rPr lang="pt-BR" sz="3200" dirty="0"/>
              <a:t>do terreno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827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7" y="1412776"/>
            <a:ext cx="45434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10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20530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1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1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</a:t>
            </a:r>
          </a:p>
          <a:p>
            <a:pPr algn="ctr" eaLnBrk="1" hangingPunct="1"/>
            <a:r>
              <a:rPr lang="pt-BR" sz="3200" dirty="0"/>
              <a:t>O que é e por que estudar a</a:t>
            </a:r>
          </a:p>
          <a:p>
            <a:pPr algn="ctr" eaLnBrk="1" hangingPunct="1"/>
            <a:r>
              <a:rPr lang="pt-BR" sz="3200" dirty="0"/>
              <a:t>mecânica dos solos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5664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26" y="620688"/>
            <a:ext cx="47910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600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2133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8</a:t>
            </a:r>
          </a:p>
          <a:p>
            <a:pPr algn="ctr" eaLnBrk="1" hangingPunct="1"/>
            <a:r>
              <a:rPr lang="pt-BR" sz="3200" dirty="0"/>
              <a:t>Introdução aos</a:t>
            </a:r>
          </a:p>
          <a:p>
            <a:pPr algn="ctr" eaLnBrk="1" hangingPunct="1"/>
            <a:r>
              <a:rPr lang="pt-BR" sz="3200" dirty="0"/>
              <a:t>muros de arrimo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2264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44" y="1124744"/>
            <a:ext cx="47815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3870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73" y="980728"/>
            <a:ext cx="44672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267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196752"/>
            <a:ext cx="4657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2080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564" y="1314450"/>
            <a:ext cx="34004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2237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80" y="1340768"/>
            <a:ext cx="4067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0295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6099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525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2004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679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89" y="915472"/>
            <a:ext cx="43243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5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1052736"/>
            <a:ext cx="59340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1485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81" y="1484784"/>
            <a:ext cx="3038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9136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77" y="908720"/>
            <a:ext cx="46005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511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33718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9425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9</a:t>
            </a:r>
          </a:p>
          <a:p>
            <a:pPr algn="ctr" eaLnBrk="1" hangingPunct="1"/>
            <a:r>
              <a:rPr lang="pt-BR" sz="3200" dirty="0"/>
              <a:t>Explicando os cortes no terreno e os</a:t>
            </a:r>
          </a:p>
          <a:p>
            <a:pPr algn="ctr" eaLnBrk="1" hangingPunct="1"/>
            <a:r>
              <a:rPr lang="pt-BR" sz="3200" dirty="0"/>
              <a:t>empuxos, com uma história quase em</a:t>
            </a:r>
          </a:p>
          <a:p>
            <a:pPr algn="ctr" eaLnBrk="1" hangingPunct="1"/>
            <a:r>
              <a:rPr lang="pt-BR" sz="3200" dirty="0"/>
              <a:t>quadrinhos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2116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02" y="1356887"/>
            <a:ext cx="3181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6820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01" y="1180825"/>
            <a:ext cx="44767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7102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44" y="1196752"/>
            <a:ext cx="37909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1346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56" y="1124744"/>
            <a:ext cx="46577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686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3243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6647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534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10</a:t>
            </a:r>
          </a:p>
          <a:p>
            <a:pPr algn="ctr" eaLnBrk="1" hangingPunct="1"/>
            <a:r>
              <a:rPr lang="pt-BR" sz="3200" dirty="0"/>
              <a:t>Pré-dimensionamento de muros</a:t>
            </a:r>
          </a:p>
          <a:p>
            <a:pPr algn="ctr" eaLnBrk="1" hangingPunct="1"/>
            <a:r>
              <a:rPr lang="pt-BR" sz="3200" dirty="0"/>
              <a:t>de arrimo, muros de gravidade e</a:t>
            </a:r>
          </a:p>
          <a:p>
            <a:pPr algn="ctr" eaLnBrk="1" hangingPunct="1"/>
            <a:r>
              <a:rPr lang="pt-BR" sz="3200" dirty="0"/>
              <a:t>muros de concreto armado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50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205308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400" dirty="0"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2</a:t>
            </a:r>
          </a:p>
          <a:p>
            <a:pPr algn="ctr" eaLnBrk="1" hangingPunct="1"/>
            <a:r>
              <a:rPr lang="pt-BR" sz="3200" dirty="0"/>
              <a:t>Origem dos solos. A divisão por origem e por tipos: solos arenosos, solos argilosos e solos siltosos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9905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171" y="980728"/>
            <a:ext cx="46577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5385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31" y="1052736"/>
            <a:ext cx="43148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6461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12" y="1052736"/>
            <a:ext cx="38862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2668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40768"/>
            <a:ext cx="4419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2270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11</a:t>
            </a:r>
          </a:p>
          <a:p>
            <a:pPr algn="ctr" eaLnBrk="1" hangingPunct="1"/>
            <a:r>
              <a:rPr lang="pt-BR" sz="3200" dirty="0"/>
              <a:t>Compactação e adensamento de solos: introdução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889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97" y="1009650"/>
            <a:ext cx="4705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9220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344" y="1268760"/>
            <a:ext cx="44767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4297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2438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9214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94" y="1528763"/>
            <a:ext cx="4362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9388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45815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72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8959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0260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13782"/>
            <a:ext cx="3251079" cy="334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4188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7" y="1052736"/>
            <a:ext cx="46958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6433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2133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12</a:t>
            </a:r>
          </a:p>
          <a:p>
            <a:pPr algn="ctr" eaLnBrk="1" hangingPunct="1"/>
            <a:r>
              <a:rPr lang="pt-BR" sz="3200" dirty="0"/>
              <a:t>Escoramento de valas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5646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66" y="1268760"/>
            <a:ext cx="37433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9905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25" y="1190625"/>
            <a:ext cx="40100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7559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419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186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56" y="1052736"/>
            <a:ext cx="40576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3632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70936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13</a:t>
            </a:r>
          </a:p>
          <a:p>
            <a:pPr algn="ctr" eaLnBrk="1" hangingPunct="1"/>
            <a:r>
              <a:rPr lang="pt-BR" sz="3200" dirty="0"/>
              <a:t>Cisalhamento dos solos: coesão e ângulo de atrito interno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3886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2" y="1268760"/>
            <a:ext cx="47529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6771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2" y="1196752"/>
            <a:ext cx="42576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63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0769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187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06" y="1352550"/>
            <a:ext cx="37052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0656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44" y="1268760"/>
            <a:ext cx="36385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388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14</a:t>
            </a:r>
          </a:p>
          <a:p>
            <a:pPr algn="ctr" eaLnBrk="1" hangingPunct="1"/>
            <a:r>
              <a:rPr lang="pt-BR" sz="3200" dirty="0"/>
              <a:t>Rebaixamento do lençol</a:t>
            </a:r>
          </a:p>
          <a:p>
            <a:pPr algn="ctr" eaLnBrk="1" hangingPunct="1"/>
            <a:r>
              <a:rPr lang="pt-BR" sz="3200" dirty="0"/>
              <a:t>freático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471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324" y="1196752"/>
            <a:ext cx="42386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7589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57313"/>
            <a:ext cx="40386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8241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37" y="1224395"/>
            <a:ext cx="41719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4390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66" y="1340768"/>
            <a:ext cx="46577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0867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48291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5992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40" y="1196752"/>
            <a:ext cx="47720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61002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45624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7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26" y="1124744"/>
            <a:ext cx="6000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30691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2133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15</a:t>
            </a:r>
          </a:p>
          <a:p>
            <a:pPr algn="ctr" eaLnBrk="1" hangingPunct="1"/>
            <a:r>
              <a:rPr lang="pt-BR" sz="3200" dirty="0"/>
              <a:t>Índice CBR para engenharia rodoviária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83355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80728"/>
            <a:ext cx="2324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91151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98405" y="3063921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16</a:t>
            </a:r>
          </a:p>
          <a:p>
            <a:pPr algn="ctr" eaLnBrk="1" hangingPunct="1"/>
            <a:r>
              <a:rPr lang="pt-BR" sz="3200" dirty="0"/>
              <a:t>Obras estéticas de areia, sempre pouco duráveis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50549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72" y="1268760"/>
            <a:ext cx="3276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67757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67" y="980728"/>
            <a:ext cx="45529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6985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49334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Princípios da Mecânica dos Solos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/>
              <a:t>e Fundações para a Construção Civil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latin typeface="+mj-lt"/>
                <a:ea typeface="+mj-ea"/>
                <a:cs typeface="Arial" pitchFamily="34" charset="0"/>
              </a:rPr>
              <a:t>2ª 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98405" y="3063921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17</a:t>
            </a:r>
          </a:p>
          <a:p>
            <a:pPr algn="ctr" eaLnBrk="1" hangingPunct="1"/>
            <a:r>
              <a:rPr lang="pt-BR" sz="3200" dirty="0"/>
              <a:t>Aterros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99017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6767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710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81" y="1196752"/>
            <a:ext cx="41052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97578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69" y="1484784"/>
            <a:ext cx="41529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73230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Princípios da Mecânica dos Solos e Fundações para a Construção Civil – Manoel Henrique C. Botelho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2" y="1052736"/>
            <a:ext cx="46005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296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183 - Botelho - Princípios da mecânica dos solos</Template>
  <TotalTime>2</TotalTime>
  <Words>8973</Words>
  <Application>Microsoft Office PowerPoint</Application>
  <PresentationFormat>Apresentação na tela (4:3)</PresentationFormat>
  <Paragraphs>1065</Paragraphs>
  <Slides>262</Slides>
  <Notes>262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262</vt:i4>
      </vt:variant>
    </vt:vector>
  </HeadingPairs>
  <TitlesOfParts>
    <vt:vector size="266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Jonatas Eliakim</dc:creator>
  <cp:lastModifiedBy>Jonatas Eliakim</cp:lastModifiedBy>
  <cp:revision>1</cp:revision>
  <dcterms:created xsi:type="dcterms:W3CDTF">2018-01-26T15:33:46Z</dcterms:created>
  <dcterms:modified xsi:type="dcterms:W3CDTF">2018-01-26T15:35:50Z</dcterms:modified>
</cp:coreProperties>
</file>