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handoutMasterIdLst>
    <p:handoutMasterId r:id="rId135"/>
  </p:handoutMasterIdLst>
  <p:sldIdLst>
    <p:sldId id="1212" r:id="rId2"/>
    <p:sldId id="268" r:id="rId3"/>
    <p:sldId id="921" r:id="rId4"/>
    <p:sldId id="924" r:id="rId5"/>
    <p:sldId id="925" r:id="rId6"/>
    <p:sldId id="927" r:id="rId7"/>
    <p:sldId id="929" r:id="rId8"/>
    <p:sldId id="1386" r:id="rId9"/>
    <p:sldId id="1388" r:id="rId10"/>
    <p:sldId id="1389" r:id="rId11"/>
    <p:sldId id="1390" r:id="rId12"/>
    <p:sldId id="1392" r:id="rId13"/>
    <p:sldId id="1394" r:id="rId14"/>
    <p:sldId id="1395" r:id="rId15"/>
    <p:sldId id="1398" r:id="rId16"/>
    <p:sldId id="1399" r:id="rId17"/>
    <p:sldId id="1404" r:id="rId18"/>
    <p:sldId id="1406" r:id="rId19"/>
    <p:sldId id="1405" r:id="rId20"/>
    <p:sldId id="1407" r:id="rId21"/>
    <p:sldId id="1408" r:id="rId22"/>
    <p:sldId id="1409" r:id="rId23"/>
    <p:sldId id="1403" r:id="rId24"/>
    <p:sldId id="1414" r:id="rId25"/>
    <p:sldId id="1416" r:id="rId26"/>
    <p:sldId id="1417" r:id="rId27"/>
    <p:sldId id="1418" r:id="rId28"/>
    <p:sldId id="1419" r:id="rId29"/>
    <p:sldId id="1420" r:id="rId30"/>
    <p:sldId id="1422" r:id="rId31"/>
    <p:sldId id="1415" r:id="rId32"/>
    <p:sldId id="1425" r:id="rId33"/>
    <p:sldId id="1427" r:id="rId34"/>
    <p:sldId id="1428" r:id="rId35"/>
    <p:sldId id="1430" r:id="rId36"/>
    <p:sldId id="1431" r:id="rId37"/>
    <p:sldId id="1432" r:id="rId38"/>
    <p:sldId id="1433" r:id="rId39"/>
    <p:sldId id="1435" r:id="rId40"/>
    <p:sldId id="1436" r:id="rId41"/>
    <p:sldId id="1439" r:id="rId42"/>
    <p:sldId id="1438" r:id="rId43"/>
    <p:sldId id="1441" r:id="rId44"/>
    <p:sldId id="1442" r:id="rId45"/>
    <p:sldId id="1443" r:id="rId46"/>
    <p:sldId id="1444" r:id="rId47"/>
    <p:sldId id="1440" r:id="rId48"/>
    <p:sldId id="1445" r:id="rId49"/>
    <p:sldId id="1446" r:id="rId50"/>
    <p:sldId id="1447" r:id="rId51"/>
    <p:sldId id="1448" r:id="rId52"/>
    <p:sldId id="1449" r:id="rId53"/>
    <p:sldId id="1450" r:id="rId54"/>
    <p:sldId id="1434" r:id="rId55"/>
    <p:sldId id="1451" r:id="rId56"/>
    <p:sldId id="1452" r:id="rId57"/>
    <p:sldId id="1454" r:id="rId58"/>
    <p:sldId id="1455" r:id="rId59"/>
    <p:sldId id="1456" r:id="rId60"/>
    <p:sldId id="1457" r:id="rId61"/>
    <p:sldId id="1458" r:id="rId62"/>
    <p:sldId id="1453" r:id="rId63"/>
    <p:sldId id="1429" r:id="rId64"/>
    <p:sldId id="1460" r:id="rId65"/>
    <p:sldId id="1459" r:id="rId66"/>
    <p:sldId id="1461" r:id="rId67"/>
    <p:sldId id="1463" r:id="rId68"/>
    <p:sldId id="1424" r:id="rId69"/>
    <p:sldId id="1423" r:id="rId70"/>
    <p:sldId id="1464" r:id="rId71"/>
    <p:sldId id="1413" r:id="rId72"/>
    <p:sldId id="1465" r:id="rId73"/>
    <p:sldId id="1466" r:id="rId74"/>
    <p:sldId id="1467" r:id="rId75"/>
    <p:sldId id="1412" r:id="rId76"/>
    <p:sldId id="1468" r:id="rId77"/>
    <p:sldId id="1469" r:id="rId78"/>
    <p:sldId id="1470" r:id="rId79"/>
    <p:sldId id="1411" r:id="rId80"/>
    <p:sldId id="1471" r:id="rId81"/>
    <p:sldId id="1472" r:id="rId82"/>
    <p:sldId id="1473" r:id="rId83"/>
    <p:sldId id="1474" r:id="rId84"/>
    <p:sldId id="1477" r:id="rId85"/>
    <p:sldId id="1476" r:id="rId86"/>
    <p:sldId id="1478" r:id="rId87"/>
    <p:sldId id="1479" r:id="rId88"/>
    <p:sldId id="1480" r:id="rId89"/>
    <p:sldId id="1481" r:id="rId90"/>
    <p:sldId id="1482" r:id="rId91"/>
    <p:sldId id="1486" r:id="rId92"/>
    <p:sldId id="1485" r:id="rId93"/>
    <p:sldId id="1487" r:id="rId94"/>
    <p:sldId id="1488" r:id="rId95"/>
    <p:sldId id="1489" r:id="rId96"/>
    <p:sldId id="1490" r:id="rId97"/>
    <p:sldId id="1491" r:id="rId98"/>
    <p:sldId id="1493" r:id="rId99"/>
    <p:sldId id="1492" r:id="rId100"/>
    <p:sldId id="1494" r:id="rId101"/>
    <p:sldId id="1495" r:id="rId102"/>
    <p:sldId id="1496" r:id="rId103"/>
    <p:sldId id="1497" r:id="rId104"/>
    <p:sldId id="1498" r:id="rId105"/>
    <p:sldId id="1499" r:id="rId106"/>
    <p:sldId id="1500" r:id="rId107"/>
    <p:sldId id="1501" r:id="rId108"/>
    <p:sldId id="1410" r:id="rId109"/>
    <p:sldId id="1502" r:id="rId110"/>
    <p:sldId id="1503" r:id="rId111"/>
    <p:sldId id="1504" r:id="rId112"/>
    <p:sldId id="1505" r:id="rId113"/>
    <p:sldId id="1506" r:id="rId114"/>
    <p:sldId id="1507" r:id="rId115"/>
    <p:sldId id="1508" r:id="rId116"/>
    <p:sldId id="1509" r:id="rId117"/>
    <p:sldId id="1512" r:id="rId118"/>
    <p:sldId id="1511" r:id="rId119"/>
    <p:sldId id="1513" r:id="rId120"/>
    <p:sldId id="1514" r:id="rId121"/>
    <p:sldId id="1515" r:id="rId122"/>
    <p:sldId id="1516" r:id="rId123"/>
    <p:sldId id="1517" r:id="rId124"/>
    <p:sldId id="1520" r:id="rId125"/>
    <p:sldId id="1519" r:id="rId126"/>
    <p:sldId id="1521" r:id="rId127"/>
    <p:sldId id="1510" r:id="rId128"/>
    <p:sldId id="1522" r:id="rId129"/>
    <p:sldId id="1400" r:id="rId130"/>
    <p:sldId id="1397" r:id="rId131"/>
    <p:sldId id="1524" r:id="rId132"/>
    <p:sldId id="1396" r:id="rId133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70" d="100"/>
          <a:sy n="70" d="100"/>
        </p:scale>
        <p:origin x="-1800" y="-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14/04/2015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14/04/2015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865" y="1124744"/>
            <a:ext cx="44672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090" y="3975289"/>
            <a:ext cx="99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00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28700"/>
            <a:ext cx="4686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81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0762" y="1052736"/>
            <a:ext cx="45624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4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124744"/>
            <a:ext cx="44577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55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8850" y="764704"/>
            <a:ext cx="46863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56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44386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298" y="2553887"/>
            <a:ext cx="10858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8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476672"/>
            <a:ext cx="45243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81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719" y="1170864"/>
            <a:ext cx="4572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34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4533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71800"/>
            <a:ext cx="11620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97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44386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63069"/>
            <a:ext cx="10477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95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409575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422" y="3284984"/>
            <a:ext cx="1181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344" y="904600"/>
            <a:ext cx="44767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17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5678"/>
            <a:ext cx="4362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5088" y="2070019"/>
            <a:ext cx="12192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43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566" y="1196752"/>
            <a:ext cx="42957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04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720" y="764704"/>
            <a:ext cx="446722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74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406" y="1772816"/>
            <a:ext cx="32670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5824" y="1334662"/>
            <a:ext cx="11525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55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196752"/>
            <a:ext cx="45053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05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4862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37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791" y="1128940"/>
            <a:ext cx="45053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0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2800" dirty="0"/>
              <a:t>SAÚDE, NUTRIÇÃO</a:t>
            </a:r>
          </a:p>
          <a:p>
            <a:pPr algn="ctr" eaLnBrk="1" hangingPunct="1"/>
            <a:r>
              <a:rPr lang="pt-BR" sz="2800" dirty="0"/>
              <a:t>E </a:t>
            </a:r>
            <a:r>
              <a:rPr lang="pt-BR" sz="2800" dirty="0" smtClean="0"/>
              <a:t>BIOINORGÂNICA MEDICINAL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57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725" y="404664"/>
            <a:ext cx="440055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32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4196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83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3925"/>
            <a:ext cx="32480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19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4767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58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164" y="908720"/>
            <a:ext cx="44672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687" y="995087"/>
            <a:ext cx="46386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99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387" y="908720"/>
            <a:ext cx="446722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49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 eaLnBrk="1" hangingPunct="1"/>
            <a:r>
              <a:rPr lang="pt-BR" sz="2800" dirty="0"/>
              <a:t>TOXICOLOGIA</a:t>
            </a:r>
            <a:r>
              <a:rPr lang="pt-BR" sz="2800" dirty="0" smtClean="0"/>
              <a:t>, MEIO </a:t>
            </a:r>
          </a:p>
          <a:p>
            <a:pPr algn="ctr" eaLnBrk="1" hangingPunct="1"/>
            <a:r>
              <a:rPr lang="pt-BR" sz="2800" dirty="0" smtClean="0"/>
              <a:t>AMBIENTE E QUÍMICA </a:t>
            </a:r>
            <a:r>
              <a:rPr lang="pt-BR" sz="2800" dirty="0"/>
              <a:t>VERDE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91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7913" y="908720"/>
            <a:ext cx="44481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1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5339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62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052736"/>
            <a:ext cx="33147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82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404" y="836712"/>
            <a:ext cx="44100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49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287" y="980728"/>
            <a:ext cx="45434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77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4766" y="980728"/>
            <a:ext cx="43719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21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444" y="836712"/>
            <a:ext cx="44005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2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3" y="2632786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Apêndice</a:t>
            </a:r>
          </a:p>
          <a:p>
            <a:pPr algn="ctr" eaLnBrk="1" hangingPunct="1"/>
            <a:r>
              <a:rPr lang="pt-BR" sz="2800" dirty="0"/>
              <a:t>TABELA PERIÓDICA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DA VIDA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93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734" y="836712"/>
            <a:ext cx="45339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70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4514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13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5815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3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228184" y="441993"/>
            <a:ext cx="2088232" cy="56956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4891"/>
            <a:ext cx="3952279" cy="56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01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228184" y="441993"/>
            <a:ext cx="2088232" cy="56956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1993"/>
            <a:ext cx="4285125" cy="567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76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2800" dirty="0"/>
              <a:t>BIOMOLÉCULAS E</a:t>
            </a:r>
          </a:p>
          <a:p>
            <a:pPr algn="ctr" eaLnBrk="1" hangingPunct="1"/>
            <a:r>
              <a:rPr lang="pt-BR" sz="2800" dirty="0"/>
              <a:t>CONSTITUINTES CELULARES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32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694" y="825321"/>
            <a:ext cx="42100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30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9317" name="Object 5"/>
          <p:cNvGraphicFramePr>
            <a:graphicFrameLocks noChangeAspect="1"/>
          </p:cNvGraphicFramePr>
          <p:nvPr/>
        </p:nvGraphicFramePr>
        <p:xfrm>
          <a:off x="899592" y="188640"/>
          <a:ext cx="4549319" cy="6165304"/>
        </p:xfrm>
        <a:graphic>
          <a:graphicData uri="http://schemas.openxmlformats.org/presentationml/2006/ole">
            <p:oleObj spid="_x0000_s269317" name="Image" r:id="rId5" imgW="22488889" imgH="30476190" progId="Photoshop.Imag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324554"/>
            <a:ext cx="2016224" cy="57687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4750"/>
            <a:ext cx="4177393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33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9521"/>
            <a:ext cx="43719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062" y="2932621"/>
            <a:ext cx="1162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5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32575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658" y="3413733"/>
            <a:ext cx="10572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5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0970" y="908720"/>
            <a:ext cx="44958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77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482" y="836712"/>
            <a:ext cx="44577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17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476672"/>
            <a:ext cx="2088232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4065234" cy="566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89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124744"/>
            <a:ext cx="45910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41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45434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0961" y="3573016"/>
            <a:ext cx="11049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47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150" y="764704"/>
            <a:ext cx="44577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25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46863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5932" y="3398168"/>
            <a:ext cx="11334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1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2800" dirty="0"/>
              <a:t>A BIOSFERA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2800" dirty="0"/>
              <a:t>ÍONS METÁLICOS EM</a:t>
            </a:r>
          </a:p>
          <a:p>
            <a:pPr algn="ctr" eaLnBrk="1" hangingPunct="1"/>
            <a:r>
              <a:rPr lang="pt-BR" sz="2800" dirty="0"/>
              <a:t>SISTEMAS BIOLÓGICOS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97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8751" y="908720"/>
            <a:ext cx="43529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24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4577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10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908720"/>
            <a:ext cx="45910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20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052736"/>
            <a:ext cx="45053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63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343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0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5529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63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495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87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5053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39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006" y="980728"/>
            <a:ext cx="45434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60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056" y="836711"/>
            <a:ext cx="45053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268760"/>
            <a:ext cx="44672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45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2800" dirty="0"/>
              <a:t>METALOPROTEÍNAS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E  METALOENZIMAS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84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079030"/>
            <a:ext cx="44767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46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228" y="980728"/>
            <a:ext cx="45339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61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6196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18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7002" y="836712"/>
            <a:ext cx="4448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0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9663" y="1043788"/>
            <a:ext cx="44958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9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994" y="426922"/>
            <a:ext cx="47434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48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175355"/>
            <a:ext cx="46005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95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37" y="980728"/>
            <a:ext cx="44291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18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631" y="980728"/>
            <a:ext cx="4448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902" y="2041762"/>
            <a:ext cx="37814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327" y="2247900"/>
            <a:ext cx="121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13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191" y="1628800"/>
            <a:ext cx="45148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41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6523" y="1124744"/>
            <a:ext cx="44862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47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40957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995" y="3080792"/>
            <a:ext cx="11811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23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541" y="1052736"/>
            <a:ext cx="44958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59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064471"/>
            <a:ext cx="45053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44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45243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12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862" y="916532"/>
            <a:ext cx="44862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2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5243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8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92906" y="4931534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722" y="752475"/>
            <a:ext cx="45053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2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4767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862" y="872895"/>
            <a:ext cx="44862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0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0577" y="1772816"/>
            <a:ext cx="42195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43219"/>
            <a:ext cx="11049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19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31878"/>
            <a:ext cx="42957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823" y="2828925"/>
            <a:ext cx="1200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20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04664"/>
            <a:ext cx="42100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40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444" y="1340768"/>
            <a:ext cx="35718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94221"/>
            <a:ext cx="1047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52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1026" name="Picture 2" descr="C:\Users\CLEIDE~1\AppData\Local\Temp\Figura 4.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4232"/>
            <a:ext cx="4319016" cy="25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672" y="1916946"/>
            <a:ext cx="1639069" cy="20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41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40005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48880"/>
            <a:ext cx="12287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6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2800" dirty="0"/>
              <a:t>CADEIA RESPIRATÓRIA</a:t>
            </a:r>
          </a:p>
          <a:p>
            <a:pPr algn="ctr" eaLnBrk="1" hangingPunct="1"/>
            <a:r>
              <a:rPr lang="pt-BR" sz="2800" dirty="0"/>
              <a:t>MITOCONDRIAL E</a:t>
            </a:r>
          </a:p>
          <a:p>
            <a:pPr algn="ctr" eaLnBrk="1" hangingPunct="1"/>
            <a:r>
              <a:rPr lang="pt-BR" sz="2800" dirty="0"/>
              <a:t>METALOENZIMAS REDOX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85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24744"/>
            <a:ext cx="45148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32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100" y="980728"/>
            <a:ext cx="44958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95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294" y="914400"/>
            <a:ext cx="45148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49" y="980728"/>
            <a:ext cx="44005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44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712" y="692696"/>
            <a:ext cx="46005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70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056" y="897565"/>
            <a:ext cx="45053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09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368" y="1014640"/>
            <a:ext cx="45148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16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837" y="980728"/>
            <a:ext cx="43243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18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1675"/>
            <a:ext cx="40767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83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183" y="692696"/>
            <a:ext cx="45339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49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5624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13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87971"/>
            <a:ext cx="4457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2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2194" y="1147691"/>
            <a:ext cx="45910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29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40957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401" y="2547733"/>
            <a:ext cx="12287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07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6481" y="1124744"/>
            <a:ext cx="45624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91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6494" y="1124744"/>
            <a:ext cx="4362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46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2957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52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112" y="1256589"/>
            <a:ext cx="44958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33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2800" dirty="0"/>
              <a:t>FIXAÇÃO DO NITROGÊNIO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MOLECULAR </a:t>
            </a:r>
            <a:r>
              <a:rPr lang="pt-BR" sz="2800" dirty="0"/>
              <a:t>E METANOGÊNESE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32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5148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37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151" y="928901"/>
            <a:ext cx="45339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32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136" y="1048319"/>
            <a:ext cx="46672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80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1601"/>
            <a:ext cx="45910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698" y="2669351"/>
            <a:ext cx="1190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0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412" y="1196752"/>
            <a:ext cx="33051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3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44958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2395" y="2667437"/>
            <a:ext cx="12192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06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29103"/>
            <a:ext cx="32575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294" y="3370360"/>
            <a:ext cx="847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4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2800" dirty="0"/>
              <a:t>FOTOSSÍNTESE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55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0374" y="980728"/>
            <a:ext cx="4476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68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5562" y="908720"/>
            <a:ext cx="39528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78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435" y="414338"/>
            <a:ext cx="3966567" cy="40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41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39453"/>
            <a:ext cx="45053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0981" y="1779646"/>
            <a:ext cx="11430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70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309" y="2585794"/>
            <a:ext cx="2212649" cy="157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52343"/>
            <a:ext cx="4104456" cy="33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76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19175"/>
            <a:ext cx="44481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77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Química Bioinorgânica e Ambiental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36912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2800" dirty="0"/>
              <a:t>QUÍMICA BIOMIMÉTICA E SUPRAMOLECULAR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41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Coleção de Química Conceitual – Vol. 5 - Química  Bioinorgânica e Ambiental  – Henrique E. Toma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257300"/>
            <a:ext cx="46101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83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171</TotalTime>
  <Words>4072</Words>
  <Application>Microsoft Office PowerPoint</Application>
  <PresentationFormat>Apresentação na tela (4:3)</PresentationFormat>
  <Paragraphs>438</Paragraphs>
  <Slides>132</Slides>
  <Notes>132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132</vt:i4>
      </vt:variant>
    </vt:vector>
  </HeadingPairs>
  <TitlesOfParts>
    <vt:vector size="134" baseType="lpstr">
      <vt:lpstr>Modelo</vt:lpstr>
      <vt:lpstr>Adobe Photoshop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Isabela</cp:lastModifiedBy>
  <cp:revision>19</cp:revision>
  <dcterms:created xsi:type="dcterms:W3CDTF">2013-06-16T16:22:36Z</dcterms:created>
  <dcterms:modified xsi:type="dcterms:W3CDTF">2015-04-14T14:46:13Z</dcterms:modified>
</cp:coreProperties>
</file>