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95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handoutMasterIdLst>
    <p:handoutMasterId r:id="rId198"/>
  </p:handoutMasterIdLst>
  <p:sldIdLst>
    <p:sldId id="1212" r:id="rId2"/>
    <p:sldId id="268" r:id="rId3"/>
    <p:sldId id="921" r:id="rId4"/>
    <p:sldId id="1379" r:id="rId5"/>
    <p:sldId id="924" r:id="rId6"/>
    <p:sldId id="925" r:id="rId7"/>
    <p:sldId id="1394" r:id="rId8"/>
    <p:sldId id="1397" r:id="rId9"/>
    <p:sldId id="1398" r:id="rId10"/>
    <p:sldId id="1399" r:id="rId11"/>
    <p:sldId id="1400" r:id="rId12"/>
    <p:sldId id="1401" r:id="rId13"/>
    <p:sldId id="1404" r:id="rId14"/>
    <p:sldId id="1403" r:id="rId15"/>
    <p:sldId id="1405" r:id="rId16"/>
    <p:sldId id="1406" r:id="rId17"/>
    <p:sldId id="1407" r:id="rId18"/>
    <p:sldId id="1408" r:id="rId19"/>
    <p:sldId id="1409" r:id="rId20"/>
    <p:sldId id="1410" r:id="rId21"/>
    <p:sldId id="1411" r:id="rId22"/>
    <p:sldId id="1413" r:id="rId23"/>
    <p:sldId id="1414" r:id="rId24"/>
    <p:sldId id="1417" r:id="rId25"/>
    <p:sldId id="1416" r:id="rId26"/>
    <p:sldId id="1418" r:id="rId27"/>
    <p:sldId id="1419" r:id="rId28"/>
    <p:sldId id="1420" r:id="rId29"/>
    <p:sldId id="1421" r:id="rId30"/>
    <p:sldId id="1422" r:id="rId31"/>
    <p:sldId id="1423" r:id="rId32"/>
    <p:sldId id="1424" r:id="rId33"/>
    <p:sldId id="1427" r:id="rId34"/>
    <p:sldId id="1426" r:id="rId35"/>
    <p:sldId id="1428" r:id="rId36"/>
    <p:sldId id="1429" r:id="rId37"/>
    <p:sldId id="1430" r:id="rId38"/>
    <p:sldId id="1431" r:id="rId39"/>
    <p:sldId id="1432" r:id="rId40"/>
    <p:sldId id="1433" r:id="rId41"/>
    <p:sldId id="1434" r:id="rId42"/>
    <p:sldId id="1435" r:id="rId43"/>
    <p:sldId id="1436" r:id="rId44"/>
    <p:sldId id="1412" r:id="rId45"/>
    <p:sldId id="1437" r:id="rId46"/>
    <p:sldId id="1438" r:id="rId47"/>
    <p:sldId id="1439" r:id="rId48"/>
    <p:sldId id="1440" r:id="rId49"/>
    <p:sldId id="1441" r:id="rId50"/>
    <p:sldId id="1442" r:id="rId51"/>
    <p:sldId id="1443" r:id="rId52"/>
    <p:sldId id="1444" r:id="rId53"/>
    <p:sldId id="1445" r:id="rId54"/>
    <p:sldId id="1446" r:id="rId55"/>
    <p:sldId id="1447" r:id="rId56"/>
    <p:sldId id="1448" r:id="rId57"/>
    <p:sldId id="1396" r:id="rId58"/>
    <p:sldId id="1449" r:id="rId59"/>
    <p:sldId id="1395" r:id="rId60"/>
    <p:sldId id="1450" r:id="rId61"/>
    <p:sldId id="1451" r:id="rId62"/>
    <p:sldId id="1452" r:id="rId63"/>
    <p:sldId id="1453" r:id="rId64"/>
    <p:sldId id="1454" r:id="rId65"/>
    <p:sldId id="1455" r:id="rId66"/>
    <p:sldId id="1456" r:id="rId67"/>
    <p:sldId id="1457" r:id="rId68"/>
    <p:sldId id="1458" r:id="rId69"/>
    <p:sldId id="1459" r:id="rId70"/>
    <p:sldId id="1460" r:id="rId71"/>
    <p:sldId id="1461" r:id="rId72"/>
    <p:sldId id="1462" r:id="rId73"/>
    <p:sldId id="1465" r:id="rId74"/>
    <p:sldId id="1464" r:id="rId75"/>
    <p:sldId id="1466" r:id="rId76"/>
    <p:sldId id="1467" r:id="rId77"/>
    <p:sldId id="1468" r:id="rId78"/>
    <p:sldId id="1469" r:id="rId79"/>
    <p:sldId id="1470" r:id="rId80"/>
    <p:sldId id="1390" r:id="rId81"/>
    <p:sldId id="1471" r:id="rId82"/>
    <p:sldId id="1472" r:id="rId83"/>
    <p:sldId id="1473" r:id="rId84"/>
    <p:sldId id="1474" r:id="rId85"/>
    <p:sldId id="1475" r:id="rId86"/>
    <p:sldId id="1478" r:id="rId87"/>
    <p:sldId id="1477" r:id="rId88"/>
    <p:sldId id="1479" r:id="rId89"/>
    <p:sldId id="1480" r:id="rId90"/>
    <p:sldId id="1481" r:id="rId91"/>
    <p:sldId id="1482" r:id="rId92"/>
    <p:sldId id="1483" r:id="rId93"/>
    <p:sldId id="1484" r:id="rId94"/>
    <p:sldId id="1485" r:id="rId95"/>
    <p:sldId id="1486" r:id="rId96"/>
    <p:sldId id="1487" r:id="rId97"/>
    <p:sldId id="1488" r:id="rId98"/>
    <p:sldId id="1489" r:id="rId99"/>
    <p:sldId id="1490" r:id="rId100"/>
    <p:sldId id="1491" r:id="rId101"/>
    <p:sldId id="1492" r:id="rId102"/>
    <p:sldId id="1501" r:id="rId103"/>
    <p:sldId id="1495" r:id="rId104"/>
    <p:sldId id="1494" r:id="rId105"/>
    <p:sldId id="1502" r:id="rId106"/>
    <p:sldId id="1504" r:id="rId107"/>
    <p:sldId id="1505" r:id="rId108"/>
    <p:sldId id="1506" r:id="rId109"/>
    <p:sldId id="1508" r:id="rId110"/>
    <p:sldId id="1509" r:id="rId111"/>
    <p:sldId id="1513" r:id="rId112"/>
    <p:sldId id="1514" r:id="rId113"/>
    <p:sldId id="1515" r:id="rId114"/>
    <p:sldId id="1516" r:id="rId115"/>
    <p:sldId id="1517" r:id="rId116"/>
    <p:sldId id="1518" r:id="rId117"/>
    <p:sldId id="1519" r:id="rId118"/>
    <p:sldId id="1520" r:id="rId119"/>
    <p:sldId id="1523" r:id="rId120"/>
    <p:sldId id="1522" r:id="rId121"/>
    <p:sldId id="1524" r:id="rId122"/>
    <p:sldId id="1525" r:id="rId123"/>
    <p:sldId id="1526" r:id="rId124"/>
    <p:sldId id="1527" r:id="rId125"/>
    <p:sldId id="1528" r:id="rId126"/>
    <p:sldId id="1529" r:id="rId127"/>
    <p:sldId id="1530" r:id="rId128"/>
    <p:sldId id="1531" r:id="rId129"/>
    <p:sldId id="1532" r:id="rId130"/>
    <p:sldId id="1533" r:id="rId131"/>
    <p:sldId id="1534" r:id="rId132"/>
    <p:sldId id="1535" r:id="rId133"/>
    <p:sldId id="1536" r:id="rId134"/>
    <p:sldId id="1537" r:id="rId135"/>
    <p:sldId id="1538" r:id="rId136"/>
    <p:sldId id="1539" r:id="rId137"/>
    <p:sldId id="1540" r:id="rId138"/>
    <p:sldId id="1541" r:id="rId139"/>
    <p:sldId id="1543" r:id="rId140"/>
    <p:sldId id="1544" r:id="rId141"/>
    <p:sldId id="1545" r:id="rId142"/>
    <p:sldId id="1546" r:id="rId143"/>
    <p:sldId id="1547" r:id="rId144"/>
    <p:sldId id="1548" r:id="rId145"/>
    <p:sldId id="1549" r:id="rId146"/>
    <p:sldId id="1550" r:id="rId147"/>
    <p:sldId id="1551" r:id="rId148"/>
    <p:sldId id="1552" r:id="rId149"/>
    <p:sldId id="1553" r:id="rId150"/>
    <p:sldId id="1556" r:id="rId151"/>
    <p:sldId id="1555" r:id="rId152"/>
    <p:sldId id="1557" r:id="rId153"/>
    <p:sldId id="1558" r:id="rId154"/>
    <p:sldId id="1559" r:id="rId155"/>
    <p:sldId id="1562" r:id="rId156"/>
    <p:sldId id="1561" r:id="rId157"/>
    <p:sldId id="1563" r:id="rId158"/>
    <p:sldId id="1564" r:id="rId159"/>
    <p:sldId id="1565" r:id="rId160"/>
    <p:sldId id="1566" r:id="rId161"/>
    <p:sldId id="1567" r:id="rId162"/>
    <p:sldId id="1568" r:id="rId163"/>
    <p:sldId id="1569" r:id="rId164"/>
    <p:sldId id="1570" r:id="rId165"/>
    <p:sldId id="1571" r:id="rId166"/>
    <p:sldId id="1572" r:id="rId167"/>
    <p:sldId id="1573" r:id="rId168"/>
    <p:sldId id="1574" r:id="rId169"/>
    <p:sldId id="1575" r:id="rId170"/>
    <p:sldId id="1576" r:id="rId171"/>
    <p:sldId id="1579" r:id="rId172"/>
    <p:sldId id="1578" r:id="rId173"/>
    <p:sldId id="1580" r:id="rId174"/>
    <p:sldId id="1583" r:id="rId175"/>
    <p:sldId id="1584" r:id="rId176"/>
    <p:sldId id="1585" r:id="rId177"/>
    <p:sldId id="1587" r:id="rId178"/>
    <p:sldId id="1582" r:id="rId179"/>
    <p:sldId id="1590" r:id="rId180"/>
    <p:sldId id="1589" r:id="rId181"/>
    <p:sldId id="1591" r:id="rId182"/>
    <p:sldId id="1592" r:id="rId183"/>
    <p:sldId id="1593" r:id="rId184"/>
    <p:sldId id="1542" r:id="rId185"/>
    <p:sldId id="1512" r:id="rId186"/>
    <p:sldId id="1595" r:id="rId187"/>
    <p:sldId id="1511" r:id="rId188"/>
    <p:sldId id="1510" r:id="rId189"/>
    <p:sldId id="1598" r:id="rId190"/>
    <p:sldId id="1599" r:id="rId191"/>
    <p:sldId id="1600" r:id="rId192"/>
    <p:sldId id="1601" r:id="rId193"/>
    <p:sldId id="1597" r:id="rId194"/>
    <p:sldId id="1602" r:id="rId195"/>
    <p:sldId id="1507" r:id="rId196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handoutMaster" Target="handoutMasters/handoutMaster1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01/10/2013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Ergonomia – Projeto e Produção – Itiro Iida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798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xmlns="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poio@blucher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1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6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9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Caro Professor,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Este material de apoio é gratuito e para uso exclusivo em sala de aula. Não pode ser comercializado.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Ele não contém vírus ou qualquer instrumento de controle sobre seu uso.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Por favor, escreva para </a:t>
            </a:r>
            <a:r>
              <a:rPr lang="pt-BR">
                <a:hlinkClick r:id="rId3"/>
              </a:rPr>
              <a:t>apoio@blucher.com.br</a:t>
            </a:r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Boa aula!</a:t>
            </a:r>
          </a:p>
          <a:p>
            <a:pPr eaLnBrk="1" hangingPunct="1"/>
            <a:endParaRPr lang="pt-BR"/>
          </a:p>
          <a:p>
            <a:pPr eaLnBrk="1" hangingPunct="1"/>
            <a:endParaRPr lang="pt-BR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519" y="1124744"/>
            <a:ext cx="47244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167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125" y="548680"/>
            <a:ext cx="4581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50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419" y="1040357"/>
            <a:ext cx="327660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63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7</a:t>
            </a:r>
          </a:p>
          <a:p>
            <a:pPr algn="ctr" eaLnBrk="1" hangingPunct="1"/>
            <a:r>
              <a:rPr lang="pt-BR" sz="2800" dirty="0" smtClean="0"/>
              <a:t>Reagentes Complexantes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31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08720"/>
            <a:ext cx="4603601" cy="303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10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83" y="980728"/>
            <a:ext cx="5934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59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019" y="1052736"/>
            <a:ext cx="58674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6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731" y="908720"/>
            <a:ext cx="58959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6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637" y="908720"/>
            <a:ext cx="42767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379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919" y="980728"/>
            <a:ext cx="59436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35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64704"/>
            <a:ext cx="4755305" cy="252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92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9219" y="980728"/>
            <a:ext cx="46005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03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888432" cy="55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97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4494" y="908720"/>
            <a:ext cx="5886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40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969" y="908720"/>
            <a:ext cx="59055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30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681" y="1124744"/>
            <a:ext cx="593407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27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733" y="836712"/>
            <a:ext cx="4527971" cy="282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759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520" y="800100"/>
            <a:ext cx="5943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14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15598"/>
            <a:ext cx="4090590" cy="264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289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9618" y="980728"/>
            <a:ext cx="5419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57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969" y="836712"/>
            <a:ext cx="5905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1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8</a:t>
            </a:r>
          </a:p>
          <a:p>
            <a:pPr algn="ctr" eaLnBrk="1" hangingPunct="1"/>
            <a:r>
              <a:rPr lang="pt-BR" sz="2800" dirty="0" smtClean="0"/>
              <a:t>Cinética e Mecanismos de Reação </a:t>
            </a:r>
          </a:p>
          <a:p>
            <a:pPr algn="ctr" eaLnBrk="1" hangingPunct="1"/>
            <a:r>
              <a:rPr lang="pt-BR" sz="2800" dirty="0" smtClean="0"/>
              <a:t>em Compostos de Coordenação 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9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381" y="908720"/>
            <a:ext cx="46386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80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6437" y="1052736"/>
            <a:ext cx="51911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46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660" y="980728"/>
            <a:ext cx="4100115" cy="263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79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919" y="980728"/>
            <a:ext cx="59436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65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4420145" cy="308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777" y="1196752"/>
            <a:ext cx="160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8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063156" cy="288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06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08720"/>
            <a:ext cx="3975720" cy="308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5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42576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35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676" y="820723"/>
            <a:ext cx="4149452" cy="284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20723"/>
            <a:ext cx="13811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15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969" y="908720"/>
            <a:ext cx="59055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2526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31146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3731" y="1052736"/>
            <a:ext cx="15240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5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</a:t>
            </a:r>
          </a:p>
          <a:p>
            <a:pPr algn="ctr" eaLnBrk="1" hangingPunct="1"/>
            <a:r>
              <a:rPr lang="pt-BR" sz="3200" dirty="0" smtClean="0"/>
              <a:t>Isomeria Estereoquímica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38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969" y="980728"/>
            <a:ext cx="59055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5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23208"/>
            <a:ext cx="31146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14954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5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9055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4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444" y="764704"/>
            <a:ext cx="59245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67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8492" y="1074552"/>
            <a:ext cx="3965124" cy="26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15621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484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995" y="916294"/>
            <a:ext cx="4403005" cy="3155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8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4969" y="908720"/>
            <a:ext cx="59055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018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206" y="980728"/>
            <a:ext cx="59150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3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644" y="908720"/>
            <a:ext cx="42481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90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2298" y="980728"/>
            <a:ext cx="54578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56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287" y="1196752"/>
            <a:ext cx="45434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379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713624"/>
            <a:ext cx="3831133" cy="543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6268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249" y="764704"/>
            <a:ext cx="4373289" cy="311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38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4824536" cy="201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67250"/>
            <a:ext cx="14668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6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019" y="908720"/>
            <a:ext cx="58674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60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9552" y="1052736"/>
            <a:ext cx="4962525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17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256" y="1052736"/>
            <a:ext cx="43529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01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8769" y="902647"/>
            <a:ext cx="60579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60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43" y="980939"/>
            <a:ext cx="542313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72008"/>
            <a:ext cx="15144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4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781" y="764704"/>
            <a:ext cx="50958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3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488730" cy="289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37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1813"/>
            <a:ext cx="38671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120967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62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9</a:t>
            </a:r>
          </a:p>
          <a:p>
            <a:pPr algn="ctr" eaLnBrk="1" hangingPunct="1"/>
            <a:r>
              <a:rPr lang="pt-BR" sz="2800" dirty="0" smtClean="0"/>
              <a:t>Compostos Organometálicos e Clusters  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59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99110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81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6712"/>
            <a:ext cx="54864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50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2619" y="882067"/>
            <a:ext cx="5410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84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92696"/>
            <a:ext cx="60579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89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10</a:t>
            </a:r>
          </a:p>
          <a:p>
            <a:pPr algn="ctr" eaLnBrk="1" hangingPunct="1"/>
            <a:r>
              <a:rPr lang="pt-BR" sz="2800" dirty="0" smtClean="0"/>
              <a:t>Catálise por Compostos de Coordenação   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44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4360713" cy="309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8813" y="980728"/>
            <a:ext cx="4421485" cy="29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50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4508921" cy="292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79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4272706" cy="29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14382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544" y="1196752"/>
            <a:ext cx="43243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73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5032027" cy="32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16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47529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9206" y="1081103"/>
            <a:ext cx="13620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74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836" y="942679"/>
            <a:ext cx="59531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58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422626" cy="269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10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7356" y="980728"/>
            <a:ext cx="58007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70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25744"/>
            <a:ext cx="47434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078" y="796893"/>
            <a:ext cx="13716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22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64832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013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29031"/>
            <a:ext cx="3781598" cy="328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14859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4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6712"/>
            <a:ext cx="60960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83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3523" y="1052736"/>
            <a:ext cx="4868391" cy="3187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578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2669" y="980728"/>
            <a:ext cx="46101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712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0004" y="836712"/>
            <a:ext cx="4715427" cy="309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32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1</a:t>
            </a:r>
          </a:p>
          <a:p>
            <a:pPr algn="ctr" eaLnBrk="1" hangingPunct="1"/>
            <a:r>
              <a:rPr lang="pt-BR" sz="2800" dirty="0" smtClean="0"/>
              <a:t>Tabelas de Caracteres para </a:t>
            </a:r>
          </a:p>
          <a:p>
            <a:pPr algn="ctr" eaLnBrk="1" hangingPunct="1"/>
            <a:r>
              <a:rPr lang="pt-BR" sz="2800" dirty="0" smtClean="0"/>
              <a:t>Vários Grupos de Pontos   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68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10275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23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8630"/>
            <a:ext cx="4061445" cy="578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41490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706" y="620688"/>
            <a:ext cx="3884091" cy="550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21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3831133" cy="536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83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2</a:t>
            </a:r>
          </a:p>
          <a:p>
            <a:pPr algn="ctr" eaLnBrk="1" hangingPunct="1"/>
            <a:r>
              <a:rPr lang="pt-BR" sz="2800" dirty="0" smtClean="0"/>
              <a:t>Dedução da Simetria </a:t>
            </a:r>
          </a:p>
          <a:p>
            <a:pPr algn="ctr" eaLnBrk="1" hangingPunct="1"/>
            <a:r>
              <a:rPr lang="pt-BR" sz="2800" dirty="0" smtClean="0"/>
              <a:t>de uma Função de Onda ou Estado   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08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92956" y="692696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068960"/>
            <a:ext cx="76438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3</a:t>
            </a:r>
          </a:p>
          <a:p>
            <a:pPr algn="ctr" eaLnBrk="1" hangingPunct="1"/>
            <a:r>
              <a:rPr lang="pt-BR" sz="2800" dirty="0" smtClean="0"/>
              <a:t>Expressões Teóricas das Energias de </a:t>
            </a:r>
            <a:endParaRPr lang="pt-BR" sz="2800" dirty="0"/>
          </a:p>
          <a:p>
            <a:pPr algn="ctr" eaLnBrk="1" hangingPunct="1"/>
            <a:r>
              <a:rPr lang="pt-BR" sz="2800" dirty="0" smtClean="0"/>
              <a:t>Campo Ligante para Íons Complexos</a:t>
            </a:r>
            <a:endParaRPr lang="pt-BR" sz="2800" dirty="0"/>
          </a:p>
          <a:p>
            <a:pPr algn="ctr" eaLnBrk="1" hangingPunct="1"/>
            <a:r>
              <a:rPr lang="pt-BR" sz="2800" dirty="0" smtClean="0"/>
              <a:t>Octaédricos e Tetraédicos de</a:t>
            </a:r>
            <a:endParaRPr lang="pt-BR" sz="2800" dirty="0"/>
          </a:p>
          <a:p>
            <a:pPr algn="ctr" eaLnBrk="1" hangingPunct="1"/>
            <a:r>
              <a:rPr lang="pt-BR" sz="2800" dirty="0" smtClean="0"/>
              <a:t>Configuração </a:t>
            </a:r>
            <a:r>
              <a:rPr lang="pt-BR" sz="2800" i="1" dirty="0"/>
              <a:t>d</a:t>
            </a:r>
            <a:r>
              <a:rPr lang="pt-BR" sz="2800" baseline="30000" dirty="0"/>
              <a:t>2</a:t>
            </a:r>
            <a:r>
              <a:rPr lang="pt-BR" sz="2800" dirty="0"/>
              <a:t>–</a:t>
            </a:r>
            <a:r>
              <a:rPr lang="pt-BR" sz="2800" i="1" dirty="0"/>
              <a:t>d</a:t>
            </a:r>
            <a:r>
              <a:rPr lang="pt-BR" sz="2800" baseline="30000" dirty="0"/>
              <a:t>3</a:t>
            </a:r>
            <a:r>
              <a:rPr lang="pt-BR" sz="2800" dirty="0"/>
              <a:t>  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91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9725" y="260648"/>
            <a:ext cx="59245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695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4619"/>
            <a:ext cx="3744416" cy="52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891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5434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01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841" y="1047750"/>
            <a:ext cx="5962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3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92956" y="692696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06896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4</a:t>
            </a:r>
          </a:p>
          <a:p>
            <a:pPr algn="ctr" eaLnBrk="1" hangingPunct="1"/>
            <a:r>
              <a:rPr lang="pt-BR" sz="2800" dirty="0" smtClean="0"/>
              <a:t>Métodos Computacionais </a:t>
            </a:r>
          </a:p>
          <a:p>
            <a:pPr algn="ctr" eaLnBrk="1" hangingPunct="1"/>
            <a:r>
              <a:rPr lang="pt-BR" sz="2800" dirty="0" smtClean="0"/>
              <a:t>de Cálculo de Mecânica Molecular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734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92956" y="692696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06896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5</a:t>
            </a:r>
          </a:p>
          <a:p>
            <a:pPr algn="ctr" eaLnBrk="1" hangingPunct="1"/>
            <a:r>
              <a:rPr lang="pt-BR" sz="2800" dirty="0" smtClean="0"/>
              <a:t>Cálculos Computacionais </a:t>
            </a:r>
          </a:p>
          <a:p>
            <a:pPr algn="ctr" eaLnBrk="1" hangingPunct="1"/>
            <a:r>
              <a:rPr lang="pt-BR" sz="2800" dirty="0" smtClean="0"/>
              <a:t>de Orbitais Moleculares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31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92956" y="692696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06896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6</a:t>
            </a:r>
          </a:p>
          <a:p>
            <a:pPr algn="ctr" eaLnBrk="1" hangingPunct="1"/>
            <a:r>
              <a:rPr lang="pt-BR" sz="2800" dirty="0" smtClean="0"/>
              <a:t>Comportamento Eletroquímico </a:t>
            </a:r>
          </a:p>
          <a:p>
            <a:pPr algn="ctr" eaLnBrk="1" hangingPunct="1"/>
            <a:r>
              <a:rPr lang="pt-BR" sz="2800" dirty="0" smtClean="0"/>
              <a:t>dos Complexos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12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869" y="620688"/>
            <a:ext cx="52197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17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096494" cy="370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31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92956" y="692696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06896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7</a:t>
            </a:r>
          </a:p>
          <a:p>
            <a:pPr algn="ctr" eaLnBrk="1" hangingPunct="1"/>
            <a:r>
              <a:rPr lang="pt-BR" sz="2800" dirty="0" smtClean="0"/>
              <a:t>Valores de </a:t>
            </a:r>
            <a:r>
              <a:rPr lang="pt-BR" sz="2800" i="1" dirty="0" err="1"/>
              <a:t>pK</a:t>
            </a:r>
            <a:r>
              <a:rPr lang="pt-BR" sz="2800" i="1" baseline="-25000" dirty="0" err="1"/>
              <a:t>a</a:t>
            </a:r>
            <a:r>
              <a:rPr lang="pt-BR" sz="2800" baseline="-25000" dirty="0"/>
              <a:t> </a:t>
            </a:r>
            <a:r>
              <a:rPr lang="pt-BR" sz="2800" dirty="0" smtClean="0"/>
              <a:t>de Diversos </a:t>
            </a:r>
          </a:p>
          <a:p>
            <a:pPr algn="ctr" eaLnBrk="1" hangingPunct="1"/>
            <a:r>
              <a:rPr lang="pt-BR" sz="2800" dirty="0" smtClean="0"/>
              <a:t>Ácidos e Ligantes em Água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50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477" y="692696"/>
            <a:ext cx="4834483" cy="358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13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8302"/>
            <a:ext cx="3984674" cy="559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xmlns="" val="15551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3816424" cy="541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15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7444" y="1160428"/>
            <a:ext cx="44005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5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51271"/>
            <a:ext cx="3888854" cy="553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16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84168" y="620688"/>
            <a:ext cx="1944216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1500"/>
            <a:ext cx="3802558" cy="541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75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92956" y="692696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06896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Apêndice 8</a:t>
            </a:r>
          </a:p>
          <a:p>
            <a:pPr algn="ctr" eaLnBrk="1" hangingPunct="1"/>
            <a:r>
              <a:rPr lang="pt-BR" sz="2800" dirty="0" smtClean="0"/>
              <a:t>Tabelas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17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991" y="1019175"/>
            <a:ext cx="60102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14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0206" y="908720"/>
            <a:ext cx="5915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74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5234" y="-466923"/>
            <a:ext cx="4320035" cy="606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59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7250" y="0"/>
            <a:ext cx="4539448" cy="597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719" y="1052736"/>
            <a:ext cx="45720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92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369" y="1484784"/>
            <a:ext cx="4076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711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147990"/>
            <a:ext cx="42957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9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45434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081" y="1628800"/>
            <a:ext cx="1095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9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3</a:t>
            </a:r>
          </a:p>
          <a:p>
            <a:pPr algn="ctr" eaLnBrk="1" hangingPunct="1"/>
            <a:r>
              <a:rPr lang="pt-BR" sz="3200" dirty="0" smtClean="0"/>
              <a:t>Estrutura Eletrônica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605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208" y="1268760"/>
            <a:ext cx="42576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96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7325"/>
            <a:ext cx="4505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7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719" y="1052736"/>
            <a:ext cx="457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773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260" y="1124744"/>
            <a:ext cx="45339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80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6005" y="952500"/>
            <a:ext cx="44862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702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Coleção de Química Conceitual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Volume Quatro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Química de Coordenação, </a:t>
            </a:r>
          </a:p>
          <a:p>
            <a:pPr algn="ctr" eaLnBrk="1" hangingPunct="1"/>
            <a:r>
              <a:rPr lang="pt-BR" sz="2800" dirty="0" smtClean="0"/>
              <a:t>Organometálica e Catálise </a:t>
            </a:r>
            <a:endParaRPr lang="pt-BR" sz="28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Química de Coordenação, Organometálica e Catálise  </a:t>
            </a: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– Henrique E. Toma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175" y="1268760"/>
            <a:ext cx="40576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25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581" y="1143000"/>
            <a:ext cx="44862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70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819" y="620688"/>
            <a:ext cx="4495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95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4</a:t>
            </a:r>
          </a:p>
          <a:p>
            <a:pPr algn="ctr" eaLnBrk="1" hangingPunct="1"/>
            <a:r>
              <a:rPr lang="pt-BR" sz="3200" dirty="0" smtClean="0"/>
              <a:t>Teoria do Campo Ligante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48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80728"/>
            <a:ext cx="44958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21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913" y="1124744"/>
            <a:ext cx="44481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98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7919" y="1196752"/>
            <a:ext cx="4419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60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3528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00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631" y="980728"/>
            <a:ext cx="44481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94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5531" y="548680"/>
            <a:ext cx="45243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348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</a:t>
            </a:r>
          </a:p>
          <a:p>
            <a:pPr algn="ctr" eaLnBrk="1" hangingPunct="1"/>
            <a:r>
              <a:rPr lang="pt-BR" sz="3200" dirty="0" smtClean="0"/>
              <a:t>Introdução e História da </a:t>
            </a:r>
          </a:p>
          <a:p>
            <a:pPr algn="ctr" eaLnBrk="1" hangingPunct="1"/>
            <a:r>
              <a:rPr lang="pt-BR" sz="3200" dirty="0" smtClean="0"/>
              <a:t>Química de Coordenação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719" y="980728"/>
            <a:ext cx="45720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0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056" y="980728"/>
            <a:ext cx="450532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907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6975" y="980728"/>
            <a:ext cx="42100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32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5815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12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9819" y="980728"/>
            <a:ext cx="44958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63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394" y="1200150"/>
            <a:ext cx="44386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717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956" y="980728"/>
            <a:ext cx="4581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4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9480" y="980728"/>
            <a:ext cx="41624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03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953" y="1190625"/>
            <a:ext cx="43243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21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9837" y="1268760"/>
            <a:ext cx="41243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424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4762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12287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1244" y="1124744"/>
            <a:ext cx="45529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76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707680" cy="373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63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3672408" cy="346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93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175" y="908720"/>
            <a:ext cx="42291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31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68760"/>
            <a:ext cx="44196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057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3545" y="908720"/>
            <a:ext cx="46101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477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56783"/>
            <a:ext cx="45720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92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562" y="1196752"/>
            <a:ext cx="33909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438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4606" y="1196752"/>
            <a:ext cx="40862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56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04488"/>
            <a:ext cx="37147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8375" y="980728"/>
            <a:ext cx="46672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778" y="1124744"/>
            <a:ext cx="40767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72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44291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7121" y="861310"/>
            <a:ext cx="12096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18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5556" y="1052736"/>
            <a:ext cx="41243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72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2100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92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2187" y="1100859"/>
            <a:ext cx="44100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68760"/>
            <a:ext cx="11430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28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5940151" y="620688"/>
            <a:ext cx="2304257" cy="55229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3921"/>
            <a:ext cx="4095725" cy="576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8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6101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9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68760"/>
            <a:ext cx="3810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18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6956" y="908720"/>
            <a:ext cx="458152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106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069" y="1340768"/>
            <a:ext cx="43053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81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581" y="836712"/>
            <a:ext cx="44862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25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615" y="764704"/>
            <a:ext cx="45243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61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268760"/>
            <a:ext cx="46101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467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344" y="1196752"/>
            <a:ext cx="44767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49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5</a:t>
            </a:r>
          </a:p>
          <a:p>
            <a:pPr algn="ctr" eaLnBrk="1" hangingPunct="1"/>
            <a:r>
              <a:rPr lang="pt-BR" sz="2800" dirty="0" smtClean="0"/>
              <a:t>Estrutura Eletrônica e Orbitais </a:t>
            </a:r>
          </a:p>
          <a:p>
            <a:pPr algn="ctr" eaLnBrk="1" hangingPunct="1"/>
            <a:r>
              <a:rPr lang="pt-BR" sz="2800" dirty="0" smtClean="0"/>
              <a:t>Moleculares dos Compostos de Coordenação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29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1256" y="1052736"/>
            <a:ext cx="4352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55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0050" y="1268760"/>
            <a:ext cx="39433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4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4591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12668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63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581" y="930195"/>
            <a:ext cx="44862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013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4314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497" y="1299467"/>
            <a:ext cx="1152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86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6825"/>
            <a:ext cx="38290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97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562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71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4267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0848" y="1340768"/>
            <a:ext cx="1228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5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34766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90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87" y="1052736"/>
            <a:ext cx="33242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5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7987" y="908720"/>
            <a:ext cx="32480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468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43529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573" y="908720"/>
            <a:ext cx="1219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12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42957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3111" y="980728"/>
            <a:ext cx="10953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9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214141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/>
              <a:t>Coleção de Química Conceitual</a:t>
            </a:r>
          </a:p>
          <a:p>
            <a:pPr algn="ctr" eaLnBrk="1" hangingPunct="1"/>
            <a:r>
              <a:rPr lang="pt-BR" sz="2900" dirty="0">
                <a:cs typeface="Arial" pitchFamily="34" charset="0"/>
              </a:rPr>
              <a:t>Volume </a:t>
            </a:r>
            <a:r>
              <a:rPr lang="pt-BR" sz="2900" dirty="0" smtClean="0">
                <a:cs typeface="Arial" pitchFamily="34" charset="0"/>
              </a:rPr>
              <a:t>Quatro</a:t>
            </a:r>
          </a:p>
          <a:p>
            <a:pPr algn="ctr" eaLnBrk="1" hangingPunct="1"/>
            <a:endParaRPr lang="pt-BR" sz="3200" dirty="0" smtClean="0"/>
          </a:p>
          <a:p>
            <a:pPr algn="ctr" eaLnBrk="1" hangingPunct="1"/>
            <a:r>
              <a:rPr lang="pt-BR" sz="2700" dirty="0"/>
              <a:t>Química de Coordenação, </a:t>
            </a:r>
          </a:p>
          <a:p>
            <a:pPr algn="ctr" eaLnBrk="1" hangingPunct="1"/>
            <a:r>
              <a:rPr lang="pt-BR" sz="2700" dirty="0"/>
              <a:t>Organometálica e Catálise 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 smtClean="0"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900" dirty="0">
              <a:cs typeface="Arial" pitchFamily="34" charset="0"/>
            </a:endParaRP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92956" y="342900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6</a:t>
            </a:r>
          </a:p>
          <a:p>
            <a:pPr algn="ctr" eaLnBrk="1" hangingPunct="1"/>
            <a:r>
              <a:rPr lang="pt-BR" sz="2800" dirty="0" smtClean="0"/>
              <a:t>Termodinâmica e Equilíbrios </a:t>
            </a:r>
          </a:p>
          <a:p>
            <a:pPr algn="ctr" eaLnBrk="1" hangingPunct="1"/>
            <a:r>
              <a:rPr lang="pt-BR" sz="2800" dirty="0" smtClean="0"/>
              <a:t>de Formação de Complexos 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6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4106" y="764704"/>
            <a:ext cx="44672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93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773" y="962025"/>
            <a:ext cx="46863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550" y="1171575"/>
            <a:ext cx="33909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3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2181" y="1124744"/>
            <a:ext cx="47910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64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6006" y="980728"/>
            <a:ext cx="45434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45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812" y="980728"/>
            <a:ext cx="452437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78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8680"/>
            <a:ext cx="3452986" cy="39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71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914" y="1052736"/>
            <a:ext cx="41719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715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42005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79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5232" y="620688"/>
            <a:ext cx="420052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93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380" y="620688"/>
            <a:ext cx="46482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09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28299"/>
            <a:ext cx="2943225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12573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06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41243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58524"/>
            <a:ext cx="12954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90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 Química de Coordenação, Organometálica e Catálise  – Henrique E. Toma </a:t>
            </a:r>
          </a:p>
          <a:p>
            <a:pPr>
              <a:defRPr/>
            </a:pP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2825" y="908720"/>
            <a:ext cx="33432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4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</Template>
  <TotalTime>315</TotalTime>
  <Words>5245</Words>
  <Application>Microsoft Office PowerPoint</Application>
  <PresentationFormat>Apresentação na tela (4:3)</PresentationFormat>
  <Paragraphs>759</Paragraphs>
  <Slides>195</Slides>
  <Notes>195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195</vt:i4>
      </vt:variant>
    </vt:vector>
  </HeadingPairs>
  <TitlesOfParts>
    <vt:vector size="196" baseType="lpstr">
      <vt:lpstr>Modelo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Cleide</dc:creator>
  <cp:lastModifiedBy>Carol</cp:lastModifiedBy>
  <cp:revision>32</cp:revision>
  <dcterms:created xsi:type="dcterms:W3CDTF">2013-06-16T16:22:36Z</dcterms:created>
  <dcterms:modified xsi:type="dcterms:W3CDTF">2013-10-01T17:46:09Z</dcterms:modified>
</cp:coreProperties>
</file>