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168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5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71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60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notesSlides/notesSlide165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59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62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168.xml" ContentType="application/vnd.openxmlformats-officedocument.presentationml.slide+xml"/>
  <Override PartName="/ppt/notesSlides/notesSlide51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167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5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63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70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64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169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58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6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66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Default Extension="jpeg" ContentType="image/jpeg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3"/>
  </p:notesMasterIdLst>
  <p:handoutMasterIdLst>
    <p:handoutMasterId r:id="rId174"/>
  </p:handoutMasterIdLst>
  <p:sldIdLst>
    <p:sldId id="1212" r:id="rId2"/>
    <p:sldId id="268" r:id="rId3"/>
    <p:sldId id="1379" r:id="rId4"/>
    <p:sldId id="924" r:id="rId5"/>
    <p:sldId id="1383" r:id="rId6"/>
    <p:sldId id="1385" r:id="rId7"/>
    <p:sldId id="1386" r:id="rId8"/>
    <p:sldId id="1387" r:id="rId9"/>
    <p:sldId id="1388" r:id="rId10"/>
    <p:sldId id="1389" r:id="rId11"/>
    <p:sldId id="1390" r:id="rId12"/>
    <p:sldId id="1391" r:id="rId13"/>
    <p:sldId id="1392" r:id="rId14"/>
    <p:sldId id="1393" r:id="rId15"/>
    <p:sldId id="1394" r:id="rId16"/>
    <p:sldId id="1395" r:id="rId17"/>
    <p:sldId id="1396" r:id="rId18"/>
    <p:sldId id="1397" r:id="rId19"/>
    <p:sldId id="1398" r:id="rId20"/>
    <p:sldId id="1399" r:id="rId21"/>
    <p:sldId id="1400" r:id="rId22"/>
    <p:sldId id="1401" r:id="rId23"/>
    <p:sldId id="1402" r:id="rId24"/>
    <p:sldId id="1403" r:id="rId25"/>
    <p:sldId id="1384" r:id="rId26"/>
    <p:sldId id="1540" r:id="rId27"/>
    <p:sldId id="1406" r:id="rId28"/>
    <p:sldId id="1407" r:id="rId29"/>
    <p:sldId id="1408" r:id="rId30"/>
    <p:sldId id="1409" r:id="rId31"/>
    <p:sldId id="1411" r:id="rId32"/>
    <p:sldId id="1405" r:id="rId33"/>
    <p:sldId id="1414" r:id="rId34"/>
    <p:sldId id="1415" r:id="rId35"/>
    <p:sldId id="1416" r:id="rId36"/>
    <p:sldId id="1417" r:id="rId37"/>
    <p:sldId id="1418" r:id="rId38"/>
    <p:sldId id="1420" r:id="rId39"/>
    <p:sldId id="1541" r:id="rId40"/>
    <p:sldId id="1422" r:id="rId41"/>
    <p:sldId id="1423" r:id="rId42"/>
    <p:sldId id="1424" r:id="rId43"/>
    <p:sldId id="1425" r:id="rId44"/>
    <p:sldId id="1426" r:id="rId45"/>
    <p:sldId id="1427" r:id="rId46"/>
    <p:sldId id="1428" r:id="rId47"/>
    <p:sldId id="1429" r:id="rId48"/>
    <p:sldId id="1430" r:id="rId49"/>
    <p:sldId id="1431" r:id="rId50"/>
    <p:sldId id="1432" r:id="rId51"/>
    <p:sldId id="1433" r:id="rId52"/>
    <p:sldId id="1434" r:id="rId53"/>
    <p:sldId id="1435" r:id="rId54"/>
    <p:sldId id="1436" r:id="rId55"/>
    <p:sldId id="1437" r:id="rId56"/>
    <p:sldId id="1542" r:id="rId57"/>
    <p:sldId id="1439" r:id="rId58"/>
    <p:sldId id="1440" r:id="rId59"/>
    <p:sldId id="1441" r:id="rId60"/>
    <p:sldId id="1443" r:id="rId61"/>
    <p:sldId id="1445" r:id="rId62"/>
    <p:sldId id="1446" r:id="rId63"/>
    <p:sldId id="1447" r:id="rId64"/>
    <p:sldId id="1448" r:id="rId65"/>
    <p:sldId id="1449" r:id="rId66"/>
    <p:sldId id="1450" r:id="rId67"/>
    <p:sldId id="1451" r:id="rId68"/>
    <p:sldId id="1452" r:id="rId69"/>
    <p:sldId id="1453" r:id="rId70"/>
    <p:sldId id="1454" r:id="rId71"/>
    <p:sldId id="1455" r:id="rId72"/>
    <p:sldId id="1456" r:id="rId73"/>
    <p:sldId id="1457" r:id="rId74"/>
    <p:sldId id="1458" r:id="rId75"/>
    <p:sldId id="1459" r:id="rId76"/>
    <p:sldId id="1460" r:id="rId77"/>
    <p:sldId id="1461" r:id="rId78"/>
    <p:sldId id="1462" r:id="rId79"/>
    <p:sldId id="1463" r:id="rId80"/>
    <p:sldId id="1464" r:id="rId81"/>
    <p:sldId id="1465" r:id="rId82"/>
    <p:sldId id="1466" r:id="rId83"/>
    <p:sldId id="1467" r:id="rId84"/>
    <p:sldId id="1468" r:id="rId85"/>
    <p:sldId id="1469" r:id="rId86"/>
    <p:sldId id="1470" r:id="rId87"/>
    <p:sldId id="1543" r:id="rId88"/>
    <p:sldId id="1472" r:id="rId89"/>
    <p:sldId id="1473" r:id="rId90"/>
    <p:sldId id="1569" r:id="rId91"/>
    <p:sldId id="1474" r:id="rId92"/>
    <p:sldId id="1475" r:id="rId93"/>
    <p:sldId id="1476" r:id="rId94"/>
    <p:sldId id="1477" r:id="rId95"/>
    <p:sldId id="1479" r:id="rId96"/>
    <p:sldId id="1480" r:id="rId97"/>
    <p:sldId id="1481" r:id="rId98"/>
    <p:sldId id="1482" r:id="rId99"/>
    <p:sldId id="1483" r:id="rId100"/>
    <p:sldId id="1484" r:id="rId101"/>
    <p:sldId id="1485" r:id="rId102"/>
    <p:sldId id="1486" r:id="rId103"/>
    <p:sldId id="1487" r:id="rId104"/>
    <p:sldId id="1489" r:id="rId105"/>
    <p:sldId id="1570" r:id="rId106"/>
    <p:sldId id="1491" r:id="rId107"/>
    <p:sldId id="1492" r:id="rId108"/>
    <p:sldId id="1493" r:id="rId109"/>
    <p:sldId id="1494" r:id="rId110"/>
    <p:sldId id="1495" r:id="rId111"/>
    <p:sldId id="1496" r:id="rId112"/>
    <p:sldId id="1497" r:id="rId113"/>
    <p:sldId id="1498" r:id="rId114"/>
    <p:sldId id="1499" r:id="rId115"/>
    <p:sldId id="1500" r:id="rId116"/>
    <p:sldId id="1544" r:id="rId117"/>
    <p:sldId id="1502" r:id="rId118"/>
    <p:sldId id="1503" r:id="rId119"/>
    <p:sldId id="1504" r:id="rId120"/>
    <p:sldId id="1505" r:id="rId121"/>
    <p:sldId id="1506" r:id="rId122"/>
    <p:sldId id="1507" r:id="rId123"/>
    <p:sldId id="1508" r:id="rId124"/>
    <p:sldId id="1509" r:id="rId125"/>
    <p:sldId id="1511" r:id="rId126"/>
    <p:sldId id="1510" r:id="rId127"/>
    <p:sldId id="1419" r:id="rId128"/>
    <p:sldId id="1513" r:id="rId129"/>
    <p:sldId id="1514" r:id="rId130"/>
    <p:sldId id="1515" r:id="rId131"/>
    <p:sldId id="1516" r:id="rId132"/>
    <p:sldId id="1517" r:id="rId133"/>
    <p:sldId id="1518" r:id="rId134"/>
    <p:sldId id="1545" r:id="rId135"/>
    <p:sldId id="1520" r:id="rId136"/>
    <p:sldId id="1521" r:id="rId137"/>
    <p:sldId id="1522" r:id="rId138"/>
    <p:sldId id="1523" r:id="rId139"/>
    <p:sldId id="1524" r:id="rId140"/>
    <p:sldId id="1525" r:id="rId141"/>
    <p:sldId id="1526" r:id="rId142"/>
    <p:sldId id="1527" r:id="rId143"/>
    <p:sldId id="1528" r:id="rId144"/>
    <p:sldId id="1529" r:id="rId145"/>
    <p:sldId id="1530" r:id="rId146"/>
    <p:sldId id="1531" r:id="rId147"/>
    <p:sldId id="1546" r:id="rId148"/>
    <p:sldId id="1533" r:id="rId149"/>
    <p:sldId id="1534" r:id="rId150"/>
    <p:sldId id="1535" r:id="rId151"/>
    <p:sldId id="1536" r:id="rId152"/>
    <p:sldId id="1537" r:id="rId153"/>
    <p:sldId id="1538" r:id="rId154"/>
    <p:sldId id="1547" r:id="rId155"/>
    <p:sldId id="1549" r:id="rId156"/>
    <p:sldId id="1550" r:id="rId157"/>
    <p:sldId id="1551" r:id="rId158"/>
    <p:sldId id="1548" r:id="rId159"/>
    <p:sldId id="1552" r:id="rId160"/>
    <p:sldId id="1557" r:id="rId161"/>
    <p:sldId id="1556" r:id="rId162"/>
    <p:sldId id="1558" r:id="rId163"/>
    <p:sldId id="1559" r:id="rId164"/>
    <p:sldId id="1560" r:id="rId165"/>
    <p:sldId id="1561" r:id="rId166"/>
    <p:sldId id="1565" r:id="rId167"/>
    <p:sldId id="1562" r:id="rId168"/>
    <p:sldId id="1563" r:id="rId169"/>
    <p:sldId id="1566" r:id="rId170"/>
    <p:sldId id="1567" r:id="rId171"/>
    <p:sldId id="1568" r:id="rId172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60" d="100"/>
          <a:sy n="60" d="100"/>
        </p:scale>
        <p:origin x="-2088" y="-5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presProps" Target="presProps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77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04/11/2013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04/11/2013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Ergonomia – Projeto e Produção – Itiro Iida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798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oio@blucher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Caro Professor,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Este material de apoio é gratuito e para uso exclusivo em sala de aula. Não pode ser comercializado.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Ele não contém vírus ou qualquer instrumento de controle sobre seu uso.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Por favor, escreva para </a:t>
            </a:r>
            <a:r>
              <a:rPr lang="pt-BR">
                <a:hlinkClick r:id="rId3"/>
              </a:rPr>
              <a:t>apoio@blucher.com.br</a:t>
            </a:r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Boa aula!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1123" y="620688"/>
            <a:ext cx="2676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14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3717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72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25431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91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80728"/>
            <a:ext cx="22383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24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2325" y="476672"/>
            <a:ext cx="345078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1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6000" y="908720"/>
            <a:ext cx="44834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72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267" y="980728"/>
            <a:ext cx="7514904" cy="203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9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40072" y="4874009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4857" y="836712"/>
            <a:ext cx="25812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46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190" y="980728"/>
            <a:ext cx="50577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33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8825" y="980728"/>
            <a:ext cx="50863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50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64704"/>
            <a:ext cx="24288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4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23023"/>
            <a:ext cx="27051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80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23431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35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0097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66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64704"/>
            <a:ext cx="2823894" cy="359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70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577" y="637230"/>
            <a:ext cx="25527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963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8512" y="764704"/>
            <a:ext cx="24669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81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75263"/>
            <a:ext cx="25336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25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900" dirty="0" smtClean="0">
                <a:latin typeface="+mn-lt"/>
              </a:rPr>
              <a:t>Fundamentos da Termodinâmica</a:t>
            </a:r>
            <a:endParaRPr lang="pt-BR" sz="4900" dirty="0">
              <a:latin typeface="+mn-lt"/>
              <a:ea typeface="+mj-ea"/>
              <a:cs typeface="Arial" pitchFamily="34" charset="0"/>
            </a:endParaRPr>
          </a:p>
          <a:p>
            <a:endParaRPr lang="pt-BR" sz="2800" dirty="0"/>
          </a:p>
          <a:p>
            <a:pPr algn="ctr"/>
            <a:r>
              <a:rPr lang="pt-BR" sz="3600" dirty="0">
                <a:latin typeface="+mn-lt"/>
              </a:rPr>
              <a:t>Tradução da 8ª edição norte-americana </a:t>
            </a:r>
            <a:endParaRPr lang="pt-BR" sz="3600" dirty="0"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2991" y="3143250"/>
            <a:ext cx="764381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Capítulo 11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Mistura de Gases 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78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2133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67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173"/>
            <a:ext cx="23050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63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22860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52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5146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28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20383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30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25050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0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26955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94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8713"/>
            <a:ext cx="2276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95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8951" y="1268760"/>
            <a:ext cx="32956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20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0728"/>
            <a:ext cx="28765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42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92245"/>
            <a:ext cx="34956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10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9502" y="1124744"/>
            <a:ext cx="23907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16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18669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91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90600"/>
            <a:ext cx="25622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44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7025" y="980728"/>
            <a:ext cx="34099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21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92696"/>
            <a:ext cx="275272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23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23501"/>
            <a:ext cx="26670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27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153" y="620688"/>
            <a:ext cx="2471287" cy="397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04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4739" y="980728"/>
            <a:ext cx="24003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22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900" dirty="0" smtClean="0">
                <a:latin typeface="+mn-lt"/>
              </a:rPr>
              <a:t>Fundamentos da Termodinâmica</a:t>
            </a:r>
            <a:endParaRPr lang="pt-BR" sz="4900" dirty="0">
              <a:latin typeface="+mn-lt"/>
              <a:ea typeface="+mj-ea"/>
              <a:cs typeface="Arial" pitchFamily="34" charset="0"/>
            </a:endParaRPr>
          </a:p>
          <a:p>
            <a:endParaRPr lang="pt-BR" sz="2800" dirty="0"/>
          </a:p>
          <a:p>
            <a:pPr algn="ctr"/>
            <a:r>
              <a:rPr lang="pt-BR" sz="3600" dirty="0">
                <a:latin typeface="+mn-lt"/>
              </a:rPr>
              <a:t>Tradução da 8ª edição norte-americana </a:t>
            </a:r>
            <a:endParaRPr lang="pt-BR" sz="3600" dirty="0"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2991" y="3143250"/>
            <a:ext cx="764381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Capítulo 12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Relações Termodinâmicas 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4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975" y="548680"/>
            <a:ext cx="268605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85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514" y="836712"/>
            <a:ext cx="25146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44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6"/>
            <a:ext cx="14478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75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24765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50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25908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97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25717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26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5336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26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6848" y="908720"/>
            <a:ext cx="25050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39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052736"/>
            <a:ext cx="22669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9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6777" y="980728"/>
            <a:ext cx="23431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31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9506" y="1052736"/>
            <a:ext cx="18764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50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21907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66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08720"/>
            <a:ext cx="25336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87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900" dirty="0" smtClean="0">
                <a:latin typeface="+mn-lt"/>
              </a:rPr>
              <a:t>Fundamentos da Termodinâmica</a:t>
            </a:r>
            <a:endParaRPr lang="pt-BR" sz="4900" dirty="0">
              <a:latin typeface="+mn-lt"/>
              <a:ea typeface="+mj-ea"/>
              <a:cs typeface="Arial" pitchFamily="34" charset="0"/>
            </a:endParaRPr>
          </a:p>
          <a:p>
            <a:endParaRPr lang="pt-BR" sz="2800" dirty="0"/>
          </a:p>
          <a:p>
            <a:pPr algn="ctr"/>
            <a:r>
              <a:rPr lang="pt-BR" sz="3600" dirty="0">
                <a:latin typeface="+mn-lt"/>
              </a:rPr>
              <a:t>Tradução da 8ª edição norte-americana </a:t>
            </a:r>
            <a:endParaRPr lang="pt-BR" sz="3600" dirty="0"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2991" y="3143250"/>
            <a:ext cx="764381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Capítulo 13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Reações Químicas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43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4706" y="1196752"/>
            <a:ext cx="24860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75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0728"/>
            <a:ext cx="25812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47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20669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1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3838197" cy="368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82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8350" y="908720"/>
            <a:ext cx="50673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4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6938" y="980728"/>
            <a:ext cx="23526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86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84168" y="620688"/>
            <a:ext cx="2160239" cy="54268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285" y="620688"/>
            <a:ext cx="4173316" cy="542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39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80728"/>
            <a:ext cx="2514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92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01" y="1268760"/>
            <a:ext cx="4215035" cy="1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64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7" y="836712"/>
            <a:ext cx="32861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27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8177" y="908720"/>
            <a:ext cx="25241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02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1206" y="980728"/>
            <a:ext cx="51530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16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8982" y="836712"/>
            <a:ext cx="25050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150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6934" y="1052736"/>
            <a:ext cx="48672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23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900" dirty="0" smtClean="0">
                <a:latin typeface="+mn-lt"/>
              </a:rPr>
              <a:t>Fundamentos da Termodinâmica</a:t>
            </a:r>
            <a:endParaRPr lang="pt-BR" sz="4900" dirty="0">
              <a:latin typeface="+mn-lt"/>
              <a:ea typeface="+mj-ea"/>
              <a:cs typeface="Arial" pitchFamily="34" charset="0"/>
            </a:endParaRPr>
          </a:p>
          <a:p>
            <a:endParaRPr lang="pt-BR" sz="2800" dirty="0"/>
          </a:p>
          <a:p>
            <a:pPr algn="ctr"/>
            <a:r>
              <a:rPr lang="pt-BR" sz="3600" dirty="0">
                <a:latin typeface="+mn-lt"/>
              </a:rPr>
              <a:t>Tradução da 8ª edição norte-americana </a:t>
            </a:r>
            <a:endParaRPr lang="pt-BR" sz="3600" dirty="0"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2991" y="3143250"/>
            <a:ext cx="7643813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Capítulo 14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Introdução ao Equilíbrio de Fases</a:t>
            </a:r>
          </a:p>
          <a:p>
            <a:pPr algn="ctr" eaLnBrk="1" hangingPunct="1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e ao Equilíbrio Químico 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08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24574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46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1606" y="764704"/>
            <a:ext cx="25812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83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9472" y="1052736"/>
            <a:ext cx="23050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15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24955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60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26670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722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124744"/>
            <a:ext cx="24479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75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22669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888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0341" y="1052736"/>
            <a:ext cx="25336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53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37147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1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3568" y="1196752"/>
            <a:ext cx="31718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68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3116" y="836712"/>
            <a:ext cx="1905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482917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85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14413"/>
            <a:ext cx="24765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93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0491" y="1185863"/>
            <a:ext cx="25908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84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075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43500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m 5" descr="capa bioetanol s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76672"/>
            <a:ext cx="5010894" cy="580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0728"/>
            <a:ext cx="25146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35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0995" y="1196752"/>
            <a:ext cx="26384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24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99905"/>
            <a:ext cx="22955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22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085850"/>
            <a:ext cx="31146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09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22193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417" y="1124744"/>
            <a:ext cx="21145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30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900" dirty="0" smtClean="0">
                <a:latin typeface="+mn-lt"/>
              </a:rPr>
              <a:t>Fundamentos da Termodinâmica</a:t>
            </a:r>
            <a:endParaRPr lang="pt-BR" sz="4900" dirty="0">
              <a:latin typeface="+mn-lt"/>
              <a:ea typeface="+mj-ea"/>
              <a:cs typeface="Arial" pitchFamily="34" charset="0"/>
            </a:endParaRPr>
          </a:p>
          <a:p>
            <a:endParaRPr lang="pt-BR" sz="2800" dirty="0"/>
          </a:p>
          <a:p>
            <a:pPr algn="ctr"/>
            <a:r>
              <a:rPr lang="pt-BR" sz="3600" dirty="0">
                <a:latin typeface="+mn-lt"/>
              </a:rPr>
              <a:t>Tradução da 8ª edição norte-americana </a:t>
            </a:r>
            <a:endParaRPr lang="pt-BR" sz="3600" dirty="0"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2991" y="3143250"/>
            <a:ext cx="7643813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Capítulo 7</a:t>
            </a:r>
          </a:p>
          <a:p>
            <a:pPr algn="ctr" eaLnBrk="1" hangingPunct="1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Segunda Lei da Termodinâmica </a:t>
            </a:r>
          </a:p>
          <a:p>
            <a:pPr algn="ctr" eaLnBrk="1" hangingPunct="1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Aplicada a Volumes de Controle  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08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64704"/>
            <a:ext cx="23812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94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2002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03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8"/>
            <a:ext cx="31527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40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900" dirty="0" smtClean="0">
                <a:latin typeface="+mn-lt"/>
              </a:rPr>
              <a:t>Fundamentos da Termodinâmica</a:t>
            </a:r>
            <a:endParaRPr lang="pt-BR" sz="4900" dirty="0">
              <a:latin typeface="+mn-lt"/>
              <a:ea typeface="+mj-ea"/>
              <a:cs typeface="Arial" pitchFamily="34" charset="0"/>
            </a:endParaRPr>
          </a:p>
          <a:p>
            <a:endParaRPr lang="pt-BR" sz="2800" dirty="0"/>
          </a:p>
          <a:p>
            <a:pPr algn="ctr"/>
            <a:r>
              <a:rPr lang="pt-BR" sz="3600" dirty="0">
                <a:latin typeface="+mn-lt"/>
              </a:rPr>
              <a:t>Tradução da 8ª edição norte-americana </a:t>
            </a:r>
            <a:endParaRPr lang="pt-BR" sz="3600" dirty="0"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2991" y="3143250"/>
            <a:ext cx="764381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Capítulo 6</a:t>
            </a:r>
          </a:p>
          <a:p>
            <a:pPr algn="ctr" eaLnBrk="1" hangingPunct="1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Entropia 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31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19431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07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80728"/>
            <a:ext cx="18478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36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34671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53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92696"/>
            <a:ext cx="19431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03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676" y="764704"/>
            <a:ext cx="25431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45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1354" y="980728"/>
            <a:ext cx="25622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46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64704"/>
            <a:ext cx="250507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91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6386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29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7680" y="620688"/>
            <a:ext cx="24860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34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900" dirty="0" smtClean="0">
                <a:latin typeface="+mn-lt"/>
              </a:rPr>
              <a:t>Fundamentos da Termodinâmica</a:t>
            </a:r>
            <a:endParaRPr lang="pt-BR" sz="4900" dirty="0">
              <a:latin typeface="+mn-lt"/>
              <a:ea typeface="+mj-ea"/>
              <a:cs typeface="Arial" pitchFamily="34" charset="0"/>
            </a:endParaRPr>
          </a:p>
          <a:p>
            <a:endParaRPr lang="pt-BR" sz="2800" dirty="0"/>
          </a:p>
          <a:p>
            <a:pPr algn="ctr"/>
            <a:r>
              <a:rPr lang="pt-BR" sz="3600" dirty="0">
                <a:latin typeface="+mn-lt"/>
              </a:rPr>
              <a:t>Tradução da 8ª edição norte-americana </a:t>
            </a:r>
            <a:endParaRPr lang="pt-BR" sz="3600" dirty="0"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2991" y="3143250"/>
            <a:ext cx="764381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Capítulo 8</a:t>
            </a:r>
          </a:p>
          <a:p>
            <a:pPr algn="ctr" eaLnBrk="1" hangingPunct="1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Exergia  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596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2590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0896" y="1124744"/>
            <a:ext cx="24193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31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5301" y="980728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38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5669" y="631120"/>
            <a:ext cx="23241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04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268760"/>
            <a:ext cx="24574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15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7744" y="908720"/>
            <a:ext cx="21240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37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52736"/>
            <a:ext cx="20097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927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80728"/>
            <a:ext cx="14382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39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1077" y="908720"/>
            <a:ext cx="21145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5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1363" y="980728"/>
            <a:ext cx="25812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60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995" y="908720"/>
            <a:ext cx="1981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3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0728"/>
            <a:ext cx="25146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49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2806" y="1196752"/>
            <a:ext cx="24098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31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2860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61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08720"/>
            <a:ext cx="16287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31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52736"/>
            <a:ext cx="17145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39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80728"/>
            <a:ext cx="19240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15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19621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34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900" dirty="0" smtClean="0">
                <a:latin typeface="+mn-lt"/>
              </a:rPr>
              <a:t>Fundamentos da Termodinâmica</a:t>
            </a:r>
            <a:endParaRPr lang="pt-BR" sz="4900" dirty="0">
              <a:latin typeface="+mn-lt"/>
              <a:ea typeface="+mj-ea"/>
              <a:cs typeface="Arial" pitchFamily="34" charset="0"/>
            </a:endParaRPr>
          </a:p>
          <a:p>
            <a:endParaRPr lang="pt-BR" sz="2800" dirty="0"/>
          </a:p>
          <a:p>
            <a:pPr algn="ctr"/>
            <a:r>
              <a:rPr lang="pt-BR" sz="3600" dirty="0">
                <a:latin typeface="+mn-lt"/>
              </a:rPr>
              <a:t>Tradução da 8ª edição norte-americana </a:t>
            </a:r>
            <a:endParaRPr lang="pt-BR" sz="3600" dirty="0"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2991" y="3143250"/>
            <a:ext cx="7643813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Capítulo 9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Sistemas 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Potência e Refrigeração 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com Mudança 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de Fase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35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2661" y="1024565"/>
            <a:ext cx="25050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45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23717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9450" y="620688"/>
            <a:ext cx="27051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29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1837" y="1052736"/>
            <a:ext cx="26003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60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26098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30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25908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61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36712"/>
            <a:ext cx="26479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71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25431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38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24860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5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64704"/>
            <a:ext cx="22860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12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26574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97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36712"/>
            <a:ext cx="22383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36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2696"/>
            <a:ext cx="256222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95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25908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46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24288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93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794" y="836712"/>
            <a:ext cx="413385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24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24955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98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25622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64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23145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59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80728"/>
            <a:ext cx="21050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82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25336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45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39243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9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5019" y="836712"/>
            <a:ext cx="51054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95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80728"/>
            <a:ext cx="23050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36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09625"/>
            <a:ext cx="26098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65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4704"/>
            <a:ext cx="30670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62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38986"/>
            <a:ext cx="24860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82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24288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65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26574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64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92696"/>
            <a:ext cx="22955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31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29241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19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8680"/>
            <a:ext cx="26955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46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25908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18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900" dirty="0" smtClean="0">
                <a:latin typeface="+mn-lt"/>
              </a:rPr>
              <a:t>Fundamentos da Termodinâmica</a:t>
            </a:r>
            <a:endParaRPr lang="pt-BR" sz="4900" dirty="0">
              <a:latin typeface="+mn-lt"/>
              <a:ea typeface="+mj-ea"/>
              <a:cs typeface="Arial" pitchFamily="34" charset="0"/>
            </a:endParaRPr>
          </a:p>
          <a:p>
            <a:endParaRPr lang="pt-BR" sz="2800" dirty="0"/>
          </a:p>
          <a:p>
            <a:pPr algn="ctr"/>
            <a:r>
              <a:rPr lang="pt-BR" sz="3600" dirty="0">
                <a:latin typeface="+mn-lt"/>
              </a:rPr>
              <a:t>Tradução da 8ª edição norte-americana </a:t>
            </a:r>
            <a:endParaRPr lang="pt-BR" sz="3600" dirty="0"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2991" y="3143250"/>
            <a:ext cx="7643813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Capítulo 10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Sistemas 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Potência e Refrigeração 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Fluidos de Trabalhos Gasosos 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96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7236" y="692696"/>
            <a:ext cx="261937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83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9671" y="416008"/>
            <a:ext cx="3372817" cy="40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52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24955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88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341121" cy="163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020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47750"/>
            <a:ext cx="25717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24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7075" y="620688"/>
            <a:ext cx="26098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77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1248" y="1340768"/>
            <a:ext cx="50768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63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4587" y="692696"/>
            <a:ext cx="43148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39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64704"/>
            <a:ext cx="294322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983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26384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76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2962647" cy="295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92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34575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40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8441" y="1052736"/>
            <a:ext cx="49149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12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</Template>
  <TotalTime>250</TotalTime>
  <Words>4084</Words>
  <Application>Microsoft Office PowerPoint</Application>
  <PresentationFormat>Apresentação na tela (4:3)</PresentationFormat>
  <Paragraphs>562</Paragraphs>
  <Slides>171</Slides>
  <Notes>171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171</vt:i4>
      </vt:variant>
    </vt:vector>
  </HeadingPairs>
  <TitlesOfParts>
    <vt:vector size="172" baseType="lpstr">
      <vt:lpstr>Modelo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Cleide</dc:creator>
  <cp:lastModifiedBy>Carol</cp:lastModifiedBy>
  <cp:revision>27</cp:revision>
  <dcterms:created xsi:type="dcterms:W3CDTF">2013-06-16T16:22:36Z</dcterms:created>
  <dcterms:modified xsi:type="dcterms:W3CDTF">2013-11-04T14:21:19Z</dcterms:modified>
</cp:coreProperties>
</file>