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4"/>
  </p:notesMasterIdLst>
  <p:handoutMasterIdLst>
    <p:handoutMasterId r:id="rId265"/>
  </p:handoutMasterIdLst>
  <p:sldIdLst>
    <p:sldId id="1212" r:id="rId2"/>
    <p:sldId id="268" r:id="rId3"/>
    <p:sldId id="1379" r:id="rId4"/>
    <p:sldId id="1446" r:id="rId5"/>
    <p:sldId id="1479" r:id="rId6"/>
    <p:sldId id="1483" r:id="rId7"/>
    <p:sldId id="1484" r:id="rId8"/>
    <p:sldId id="1485" r:id="rId9"/>
    <p:sldId id="1486" r:id="rId10"/>
    <p:sldId id="1487" r:id="rId11"/>
    <p:sldId id="1488" r:id="rId12"/>
    <p:sldId id="925" r:id="rId13"/>
    <p:sldId id="1489" r:id="rId14"/>
    <p:sldId id="1482" r:id="rId15"/>
    <p:sldId id="1481" r:id="rId16"/>
    <p:sldId id="1490" r:id="rId17"/>
    <p:sldId id="1491" r:id="rId18"/>
    <p:sldId id="1492" r:id="rId19"/>
    <p:sldId id="1493" r:id="rId20"/>
    <p:sldId id="1494" r:id="rId21"/>
    <p:sldId id="1495" r:id="rId22"/>
    <p:sldId id="1496" r:id="rId23"/>
    <p:sldId id="1497" r:id="rId24"/>
    <p:sldId id="1498" r:id="rId25"/>
    <p:sldId id="1501" r:id="rId26"/>
    <p:sldId id="1500" r:id="rId27"/>
    <p:sldId id="1502" r:id="rId28"/>
    <p:sldId id="1503" r:id="rId29"/>
    <p:sldId id="1504" r:id="rId30"/>
    <p:sldId id="1505" r:id="rId31"/>
    <p:sldId id="1506" r:id="rId32"/>
    <p:sldId id="1507" r:id="rId33"/>
    <p:sldId id="1508" r:id="rId34"/>
    <p:sldId id="1509" r:id="rId35"/>
    <p:sldId id="1510" r:id="rId36"/>
    <p:sldId id="1511" r:id="rId37"/>
    <p:sldId id="1512" r:id="rId38"/>
    <p:sldId id="1513" r:id="rId39"/>
    <p:sldId id="1514" r:id="rId40"/>
    <p:sldId id="1515" r:id="rId41"/>
    <p:sldId id="1516" r:id="rId42"/>
    <p:sldId id="1517" r:id="rId43"/>
    <p:sldId id="1518" r:id="rId44"/>
    <p:sldId id="1519" r:id="rId45"/>
    <p:sldId id="1520" r:id="rId46"/>
    <p:sldId id="1522" r:id="rId47"/>
    <p:sldId id="1523" r:id="rId48"/>
    <p:sldId id="1524" r:id="rId49"/>
    <p:sldId id="1525" r:id="rId50"/>
    <p:sldId id="1526" r:id="rId51"/>
    <p:sldId id="1528" r:id="rId52"/>
    <p:sldId id="1529" r:id="rId53"/>
    <p:sldId id="1530" r:id="rId54"/>
    <p:sldId id="1531" r:id="rId55"/>
    <p:sldId id="1532" r:id="rId56"/>
    <p:sldId id="1533" r:id="rId57"/>
    <p:sldId id="1534" r:id="rId58"/>
    <p:sldId id="1535" r:id="rId59"/>
    <p:sldId id="1536" r:id="rId60"/>
    <p:sldId id="1539" r:id="rId61"/>
    <p:sldId id="1538" r:id="rId62"/>
    <p:sldId id="1540" r:id="rId63"/>
    <p:sldId id="1542" r:id="rId64"/>
    <p:sldId id="1543" r:id="rId65"/>
    <p:sldId id="1544" r:id="rId66"/>
    <p:sldId id="1545" r:id="rId67"/>
    <p:sldId id="1546" r:id="rId68"/>
    <p:sldId id="1547" r:id="rId69"/>
    <p:sldId id="1548" r:id="rId70"/>
    <p:sldId id="1549" r:id="rId71"/>
    <p:sldId id="1550" r:id="rId72"/>
    <p:sldId id="1551" r:id="rId73"/>
    <p:sldId id="1552" r:id="rId74"/>
    <p:sldId id="1553" r:id="rId75"/>
    <p:sldId id="1554" r:id="rId76"/>
    <p:sldId id="1555" r:id="rId77"/>
    <p:sldId id="1556" r:id="rId78"/>
    <p:sldId id="1557" r:id="rId79"/>
    <p:sldId id="1558" r:id="rId80"/>
    <p:sldId id="1559" r:id="rId81"/>
    <p:sldId id="1560" r:id="rId82"/>
    <p:sldId id="1561" r:id="rId83"/>
    <p:sldId id="1562" r:id="rId84"/>
    <p:sldId id="1563" r:id="rId85"/>
    <p:sldId id="1564" r:id="rId86"/>
    <p:sldId id="1565" r:id="rId87"/>
    <p:sldId id="1566" r:id="rId88"/>
    <p:sldId id="1567" r:id="rId89"/>
    <p:sldId id="1568" r:id="rId90"/>
    <p:sldId id="1569" r:id="rId91"/>
    <p:sldId id="1570" r:id="rId92"/>
    <p:sldId id="1571" r:id="rId93"/>
    <p:sldId id="1572" r:id="rId94"/>
    <p:sldId id="1573" r:id="rId95"/>
    <p:sldId id="1574" r:id="rId96"/>
    <p:sldId id="1575" r:id="rId97"/>
    <p:sldId id="1576" r:id="rId98"/>
    <p:sldId id="1527" r:id="rId99"/>
    <p:sldId id="1580" r:id="rId100"/>
    <p:sldId id="1581" r:id="rId101"/>
    <p:sldId id="1582" r:id="rId102"/>
    <p:sldId id="1583" r:id="rId103"/>
    <p:sldId id="1584" r:id="rId104"/>
    <p:sldId id="1585" r:id="rId105"/>
    <p:sldId id="1586" r:id="rId106"/>
    <p:sldId id="1587" r:id="rId107"/>
    <p:sldId id="1588" r:id="rId108"/>
    <p:sldId id="1589" r:id="rId109"/>
    <p:sldId id="1590" r:id="rId110"/>
    <p:sldId id="1591" r:id="rId111"/>
    <p:sldId id="1592" r:id="rId112"/>
    <p:sldId id="1593" r:id="rId113"/>
    <p:sldId id="1594" r:id="rId114"/>
    <p:sldId id="1595" r:id="rId115"/>
    <p:sldId id="1598" r:id="rId116"/>
    <p:sldId id="1597" r:id="rId117"/>
    <p:sldId id="1579" r:id="rId118"/>
    <p:sldId id="1599" r:id="rId119"/>
    <p:sldId id="1600" r:id="rId120"/>
    <p:sldId id="1601" r:id="rId121"/>
    <p:sldId id="1602" r:id="rId122"/>
    <p:sldId id="1603" r:id="rId123"/>
    <p:sldId id="1604" r:id="rId124"/>
    <p:sldId id="1605" r:id="rId125"/>
    <p:sldId id="1606" r:id="rId126"/>
    <p:sldId id="1607" r:id="rId127"/>
    <p:sldId id="1608" r:id="rId128"/>
    <p:sldId id="1609" r:id="rId129"/>
    <p:sldId id="1610" r:id="rId130"/>
    <p:sldId id="1611" r:id="rId131"/>
    <p:sldId id="1612" r:id="rId132"/>
    <p:sldId id="1613" r:id="rId133"/>
    <p:sldId id="1614" r:id="rId134"/>
    <p:sldId id="1615" r:id="rId135"/>
    <p:sldId id="1616" r:id="rId136"/>
    <p:sldId id="1617" r:id="rId137"/>
    <p:sldId id="1618" r:id="rId138"/>
    <p:sldId id="1619" r:id="rId139"/>
    <p:sldId id="1620" r:id="rId140"/>
    <p:sldId id="1621" r:id="rId141"/>
    <p:sldId id="1622" r:id="rId142"/>
    <p:sldId id="1623" r:id="rId143"/>
    <p:sldId id="1624" r:id="rId144"/>
    <p:sldId id="1625" r:id="rId145"/>
    <p:sldId id="1628" r:id="rId146"/>
    <p:sldId id="1627" r:id="rId147"/>
    <p:sldId id="1630" r:id="rId148"/>
    <p:sldId id="1631" r:id="rId149"/>
    <p:sldId id="1632" r:id="rId150"/>
    <p:sldId id="1633" r:id="rId151"/>
    <p:sldId id="1634" r:id="rId152"/>
    <p:sldId id="1636" r:id="rId153"/>
    <p:sldId id="1637" r:id="rId154"/>
    <p:sldId id="1638" r:id="rId155"/>
    <p:sldId id="1639" r:id="rId156"/>
    <p:sldId id="1640" r:id="rId157"/>
    <p:sldId id="1641" r:id="rId158"/>
    <p:sldId id="1642" r:id="rId159"/>
    <p:sldId id="1643" r:id="rId160"/>
    <p:sldId id="1644" r:id="rId161"/>
    <p:sldId id="1645" r:id="rId162"/>
    <p:sldId id="1646" r:id="rId163"/>
    <p:sldId id="1647" r:id="rId164"/>
    <p:sldId id="1648" r:id="rId165"/>
    <p:sldId id="1649" r:id="rId166"/>
    <p:sldId id="1650" r:id="rId167"/>
    <p:sldId id="1651" r:id="rId168"/>
    <p:sldId id="1652" r:id="rId169"/>
    <p:sldId id="1653" r:id="rId170"/>
    <p:sldId id="1656" r:id="rId171"/>
    <p:sldId id="1655" r:id="rId172"/>
    <p:sldId id="1657" r:id="rId173"/>
    <p:sldId id="1658" r:id="rId174"/>
    <p:sldId id="1659" r:id="rId175"/>
    <p:sldId id="1660" r:id="rId176"/>
    <p:sldId id="1661" r:id="rId177"/>
    <p:sldId id="1662" r:id="rId178"/>
    <p:sldId id="1663" r:id="rId179"/>
    <p:sldId id="1664" r:id="rId180"/>
    <p:sldId id="1665" r:id="rId181"/>
    <p:sldId id="1666" r:id="rId182"/>
    <p:sldId id="1667" r:id="rId183"/>
    <p:sldId id="1668" r:id="rId184"/>
    <p:sldId id="1669" r:id="rId185"/>
    <p:sldId id="1670" r:id="rId186"/>
    <p:sldId id="1671" r:id="rId187"/>
    <p:sldId id="1672" r:id="rId188"/>
    <p:sldId id="1673" r:id="rId189"/>
    <p:sldId id="1674" r:id="rId190"/>
    <p:sldId id="1679" r:id="rId191"/>
    <p:sldId id="1678" r:id="rId192"/>
    <p:sldId id="1680" r:id="rId193"/>
    <p:sldId id="1681" r:id="rId194"/>
    <p:sldId id="1682" r:id="rId195"/>
    <p:sldId id="1684" r:id="rId196"/>
    <p:sldId id="1685" r:id="rId197"/>
    <p:sldId id="1686" r:id="rId198"/>
    <p:sldId id="1687" r:id="rId199"/>
    <p:sldId id="1688" r:id="rId200"/>
    <p:sldId id="1689" r:id="rId201"/>
    <p:sldId id="1690" r:id="rId202"/>
    <p:sldId id="1691" r:id="rId203"/>
    <p:sldId id="1692" r:id="rId204"/>
    <p:sldId id="1693" r:id="rId205"/>
    <p:sldId id="1694" r:id="rId206"/>
    <p:sldId id="1695" r:id="rId207"/>
    <p:sldId id="1696" r:id="rId208"/>
    <p:sldId id="1697" r:id="rId209"/>
    <p:sldId id="1698" r:id="rId210"/>
    <p:sldId id="1699" r:id="rId211"/>
    <p:sldId id="1702" r:id="rId212"/>
    <p:sldId id="1701" r:id="rId213"/>
    <p:sldId id="1703" r:id="rId214"/>
    <p:sldId id="1704" r:id="rId215"/>
    <p:sldId id="1705" r:id="rId216"/>
    <p:sldId id="1706" r:id="rId217"/>
    <p:sldId id="1707" r:id="rId218"/>
    <p:sldId id="1708" r:id="rId219"/>
    <p:sldId id="1709" r:id="rId220"/>
    <p:sldId id="1710" r:id="rId221"/>
    <p:sldId id="1711" r:id="rId222"/>
    <p:sldId id="1712" r:id="rId223"/>
    <p:sldId id="1713" r:id="rId224"/>
    <p:sldId id="1714" r:id="rId225"/>
    <p:sldId id="1715" r:id="rId226"/>
    <p:sldId id="1716" r:id="rId227"/>
    <p:sldId id="1683" r:id="rId228"/>
    <p:sldId id="1717" r:id="rId229"/>
    <p:sldId id="1718" r:id="rId230"/>
    <p:sldId id="1719" r:id="rId231"/>
    <p:sldId id="1721" r:id="rId232"/>
    <p:sldId id="1677" r:id="rId233"/>
    <p:sldId id="1723" r:id="rId234"/>
    <p:sldId id="1724" r:id="rId235"/>
    <p:sldId id="1725" r:id="rId236"/>
    <p:sldId id="1726" r:id="rId237"/>
    <p:sldId id="1727" r:id="rId238"/>
    <p:sldId id="1728" r:id="rId239"/>
    <p:sldId id="1722" r:id="rId240"/>
    <p:sldId id="1730" r:id="rId241"/>
    <p:sldId id="1731" r:id="rId242"/>
    <p:sldId id="1732" r:id="rId243"/>
    <p:sldId id="1733" r:id="rId244"/>
    <p:sldId id="1734" r:id="rId245"/>
    <p:sldId id="1735" r:id="rId246"/>
    <p:sldId id="1736" r:id="rId247"/>
    <p:sldId id="1737" r:id="rId248"/>
    <p:sldId id="1738" r:id="rId249"/>
    <p:sldId id="1739" r:id="rId250"/>
    <p:sldId id="1740" r:id="rId251"/>
    <p:sldId id="1741" r:id="rId252"/>
    <p:sldId id="1742" r:id="rId253"/>
    <p:sldId id="1744" r:id="rId254"/>
    <p:sldId id="1745" r:id="rId255"/>
    <p:sldId id="1746" r:id="rId256"/>
    <p:sldId id="1747" r:id="rId257"/>
    <p:sldId id="1748" r:id="rId258"/>
    <p:sldId id="1749" r:id="rId259"/>
    <p:sldId id="1750" r:id="rId260"/>
    <p:sldId id="1751" r:id="rId261"/>
    <p:sldId id="1752" r:id="rId262"/>
    <p:sldId id="1753" r:id="rId263"/>
  </p:sldIdLst>
  <p:sldSz cx="9144000" cy="6858000" type="screen4x3"/>
  <p:notesSz cx="9144000" cy="6858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>
        <p:scale>
          <a:sx n="90" d="100"/>
          <a:sy n="90" d="100"/>
        </p:scale>
        <p:origin x="78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2700" y="-10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presProps" Target="presProp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F321C22-868C-4F07-B6A4-F06B99D5415A}" type="datetimeFigureOut">
              <a:rPr lang="pt-BR"/>
              <a:pPr>
                <a:defRPr/>
              </a:pPr>
              <a:t>22/07/2016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46E17B4-2D1F-4EB2-AE05-9EDCBB67521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454698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CFA7790-EA15-479B-AF63-93CE6C35B42E}" type="datetimeFigureOut">
              <a:rPr lang="pt-BR"/>
              <a:pPr>
                <a:defRPr/>
              </a:pPr>
              <a:t>22/07/2016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1438E59-D45F-43DC-BC8B-477FB0CB4A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180957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Ergonomia – Projeto e Produção – Itiro Iida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7983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60401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43852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30830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97243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26476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14186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373570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341384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16834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47567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28028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Rodapé 8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poio@blucher.com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ângulo retângulo 2"/>
          <p:cNvSpPr/>
          <p:nvPr/>
        </p:nvSpPr>
        <p:spPr>
          <a:xfrm rot="16200000">
            <a:off x="7536657" y="5034756"/>
            <a:ext cx="1214438" cy="1216025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92113" y="320675"/>
            <a:ext cx="8359775" cy="5929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357563" y="5892800"/>
            <a:ext cx="2500312" cy="64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2053" name="CaixaDeTexto 2"/>
          <p:cNvSpPr txBox="1">
            <a:spLocks noChangeArrowheads="1"/>
          </p:cNvSpPr>
          <p:nvPr/>
        </p:nvSpPr>
        <p:spPr bwMode="auto">
          <a:xfrm>
            <a:off x="642938" y="749300"/>
            <a:ext cx="79311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/>
              <a:t>Caro Professor,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Este material de apoio é gratuito e para uso exclusivo em sala de aula. Não pode ser comercializado.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Ele não contém vírus ou qualquer instrumento de controle sobre seu uso.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Queremos ouvir sua opinião e suas sugestões sobre como aprimorar esta ferramenta e esperamos com ela contribuir para o sucesso de sua aula.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Por favor, escreva para </a:t>
            </a:r>
            <a:r>
              <a:rPr lang="pt-BR">
                <a:hlinkClick r:id="rId3"/>
              </a:rPr>
              <a:t>apoio@blucher.com.br</a:t>
            </a:r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Boa aula!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</p:txBody>
      </p:sp>
      <p:pic>
        <p:nvPicPr>
          <p:cNvPr id="2054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5929313"/>
            <a:ext cx="187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931" y="1295400"/>
            <a:ext cx="42195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54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1052736"/>
            <a:ext cx="34671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85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908720"/>
            <a:ext cx="432435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80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7" y="764704"/>
            <a:ext cx="43529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89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247" y="1196752"/>
            <a:ext cx="42481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02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81" y="866775"/>
            <a:ext cx="44100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27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269" y="1196752"/>
            <a:ext cx="41529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87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344" y="1196752"/>
            <a:ext cx="447675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80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544" y="1268760"/>
            <a:ext cx="43243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0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5268"/>
            <a:ext cx="3917131" cy="437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52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581" y="692696"/>
            <a:ext cx="29622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71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012160" y="548680"/>
            <a:ext cx="2016224" cy="56562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8384"/>
            <a:ext cx="417195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72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2" y="1123950"/>
            <a:ext cx="42195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88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08720"/>
            <a:ext cx="35052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75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457" y="764704"/>
            <a:ext cx="4124325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57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43" y="1052736"/>
            <a:ext cx="40576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54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7" y="1052736"/>
            <a:ext cx="31337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86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73501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Acústica de Salas – Projeto e Modelagem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4</a:t>
            </a:r>
          </a:p>
          <a:p>
            <a:pPr algn="ctr" eaLnBrk="1" hangingPunct="1"/>
            <a:r>
              <a:rPr lang="pt-BR" sz="3200" dirty="0"/>
              <a:t>Teoria ondulatória em</a:t>
            </a:r>
          </a:p>
          <a:p>
            <a:pPr algn="ctr" eaLnBrk="1" hangingPunct="1"/>
            <a:r>
              <a:rPr lang="pt-BR" sz="3200" dirty="0"/>
              <a:t>acústica de salas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89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124744"/>
            <a:ext cx="38862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11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719" y="980728"/>
            <a:ext cx="38100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97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431" y="1269107"/>
            <a:ext cx="38385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39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357" y="1162050"/>
            <a:ext cx="40576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832" y="1052736"/>
            <a:ext cx="3352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44" y="692696"/>
            <a:ext cx="424815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53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19" y="1266825"/>
            <a:ext cx="4191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16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289298"/>
            <a:ext cx="42862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46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628" y="476672"/>
            <a:ext cx="4064231" cy="432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83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57" y="1104900"/>
            <a:ext cx="42005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73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032" y="980728"/>
            <a:ext cx="3962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82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331" y="620688"/>
            <a:ext cx="391477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97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406" y="936873"/>
            <a:ext cx="420052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73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64704"/>
            <a:ext cx="41338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08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836712"/>
            <a:ext cx="41529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22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2" y="1196752"/>
            <a:ext cx="39528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2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66800"/>
            <a:ext cx="4286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08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980728"/>
            <a:ext cx="40386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23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789" y="116632"/>
            <a:ext cx="42576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46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0"/>
            <a:ext cx="428625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55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7" y="836712"/>
            <a:ext cx="41624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2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476672"/>
            <a:ext cx="382905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28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777" y="1228725"/>
            <a:ext cx="414337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25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548680"/>
            <a:ext cx="43719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71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2" y="1124744"/>
            <a:ext cx="38385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98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836712"/>
            <a:ext cx="40576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2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196752"/>
            <a:ext cx="42862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58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7" y="980728"/>
            <a:ext cx="427672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60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294" y="1412776"/>
            <a:ext cx="36004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13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868" y="908720"/>
            <a:ext cx="44577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37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19" y="1124744"/>
            <a:ext cx="32766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38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37147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56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73501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Acústica de Salas – Projeto e Modelagem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5</a:t>
            </a:r>
          </a:p>
          <a:p>
            <a:pPr algn="ctr" eaLnBrk="1" hangingPunct="1"/>
            <a:r>
              <a:rPr lang="pt-BR" sz="3200" dirty="0"/>
              <a:t>Acústica geométrica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90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59" y="433288"/>
            <a:ext cx="3442320" cy="424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96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2736"/>
            <a:ext cx="44291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67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982" y="547688"/>
            <a:ext cx="4103587" cy="403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41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144" y="1052736"/>
            <a:ext cx="436245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0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436096" y="519113"/>
            <a:ext cx="2304256" cy="56959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95076"/>
            <a:ext cx="3575892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77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40768"/>
            <a:ext cx="43529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24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7" y="836712"/>
            <a:ext cx="412432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4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784"/>
            <a:ext cx="4343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56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81" y="1340768"/>
            <a:ext cx="43338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26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184" y="1196752"/>
            <a:ext cx="44291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36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2" y="1484784"/>
            <a:ext cx="44481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01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7" y="1124744"/>
            <a:ext cx="43910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47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332" y="1052736"/>
            <a:ext cx="45243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44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256" y="692696"/>
            <a:ext cx="43529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36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81" y="866775"/>
            <a:ext cx="43338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68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80728"/>
            <a:ext cx="41148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97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7" y="1052736"/>
            <a:ext cx="43529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28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794" y="692696"/>
            <a:ext cx="41338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47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1412776"/>
            <a:ext cx="42576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47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044" y="1328738"/>
            <a:ext cx="39433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29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77" y="980728"/>
            <a:ext cx="42481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00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2" y="1124744"/>
            <a:ext cx="40671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5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31" y="908720"/>
            <a:ext cx="40671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73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694" y="476672"/>
            <a:ext cx="42100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09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980728"/>
            <a:ext cx="43434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76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07" y="1124744"/>
            <a:ext cx="42005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0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1124744"/>
            <a:ext cx="42767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0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73501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Acústica de Salas – Projeto e Modelagem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6</a:t>
            </a:r>
          </a:p>
          <a:p>
            <a:pPr algn="ctr" eaLnBrk="1" hangingPunct="1"/>
            <a:r>
              <a:rPr lang="pt-BR" sz="3200" dirty="0"/>
              <a:t>Acústica estatística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19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8" y="980728"/>
            <a:ext cx="42005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495" y="620688"/>
            <a:ext cx="41814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89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980728"/>
            <a:ext cx="416242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88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64704"/>
            <a:ext cx="44100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08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506" y="908720"/>
            <a:ext cx="41624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38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2" y="908720"/>
            <a:ext cx="42576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13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694" y="1240532"/>
            <a:ext cx="42100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23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44" y="1268760"/>
            <a:ext cx="40195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57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51" y="980728"/>
            <a:ext cx="425767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08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081" y="1209675"/>
            <a:ext cx="41052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5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7" y="1052736"/>
            <a:ext cx="41624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84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1196752"/>
            <a:ext cx="41338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14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1073274"/>
            <a:ext cx="34385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06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067941"/>
            <a:ext cx="41433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25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2" y="980728"/>
            <a:ext cx="41433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05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406" y="1340768"/>
            <a:ext cx="42386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46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556" y="332656"/>
            <a:ext cx="41243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78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764" y="908720"/>
            <a:ext cx="43434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96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691" y="1495425"/>
            <a:ext cx="40957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3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878" y="1052736"/>
            <a:ext cx="41624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13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980728"/>
            <a:ext cx="42481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71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73501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Acústica de Salas – Projeto e Modelagem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7</a:t>
            </a:r>
          </a:p>
          <a:p>
            <a:pPr algn="ctr" eaLnBrk="1" hangingPunct="1"/>
            <a:r>
              <a:rPr lang="pt-BR" sz="3200" dirty="0"/>
              <a:t>Parâmetros objetivos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94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2" y="1196752"/>
            <a:ext cx="437197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00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96752"/>
            <a:ext cx="39624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01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56" y="980728"/>
            <a:ext cx="42767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78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932681"/>
            <a:ext cx="43243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44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694" y="980728"/>
            <a:ext cx="421005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04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836712"/>
            <a:ext cx="418147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02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940153" y="710208"/>
            <a:ext cx="2232247" cy="54295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10207"/>
            <a:ext cx="3911738" cy="542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03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645" y="764704"/>
            <a:ext cx="40671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49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868144" y="622970"/>
            <a:ext cx="2376264" cy="55206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15330"/>
            <a:ext cx="4066006" cy="5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8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5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5143500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50606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656" y="1254249"/>
            <a:ext cx="4048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14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119" y="980728"/>
            <a:ext cx="41910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11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431" y="980728"/>
            <a:ext cx="38385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89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637" y="980728"/>
            <a:ext cx="421957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48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836712"/>
            <a:ext cx="42195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22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656" y="836712"/>
            <a:ext cx="40481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5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344" y="836712"/>
            <a:ext cx="36385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22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2" y="620688"/>
            <a:ext cx="41814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98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7" y="908720"/>
            <a:ext cx="370522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56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52736"/>
            <a:ext cx="30765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09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36" y="1340768"/>
            <a:ext cx="412432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63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48680"/>
            <a:ext cx="44196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08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181" y="1556792"/>
            <a:ext cx="40290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40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73501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Acústica de Salas – Projeto e Modelagem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8</a:t>
            </a:r>
          </a:p>
          <a:p>
            <a:pPr algn="ctr" eaLnBrk="1" hangingPunct="1"/>
            <a:r>
              <a:rPr lang="pt-BR" sz="3200" dirty="0"/>
              <a:t>Diretrizes para alguns tipos</a:t>
            </a:r>
          </a:p>
          <a:p>
            <a:pPr algn="ctr" eaLnBrk="1" hangingPunct="1"/>
            <a:r>
              <a:rPr lang="pt-BR" sz="3200" dirty="0"/>
              <a:t>de projetos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052736"/>
            <a:ext cx="409575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22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836712"/>
            <a:ext cx="421957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10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82" y="1268760"/>
            <a:ext cx="41433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91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362075"/>
            <a:ext cx="43243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15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99" y="1495425"/>
            <a:ext cx="34099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5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1124744"/>
            <a:ext cx="41243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6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0768"/>
            <a:ext cx="433387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96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124744"/>
            <a:ext cx="40957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48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74" y="835521"/>
            <a:ext cx="43053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57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2" y="1057275"/>
            <a:ext cx="41814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41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1196752"/>
            <a:ext cx="41338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99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8" y="908720"/>
            <a:ext cx="420052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92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494" y="1268760"/>
            <a:ext cx="36004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34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824" y="1124744"/>
            <a:ext cx="42291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14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973" y="1124744"/>
            <a:ext cx="42957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70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2" y="980728"/>
            <a:ext cx="43719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10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1209675"/>
            <a:ext cx="34861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97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656" y="908720"/>
            <a:ext cx="404812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33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83915"/>
            <a:ext cx="41338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22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632" y="764704"/>
            <a:ext cx="425767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86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81" y="270942"/>
            <a:ext cx="38766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52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14450"/>
            <a:ext cx="42862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19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31" y="692696"/>
            <a:ext cx="307657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28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123950"/>
            <a:ext cx="40957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93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970" y="1124744"/>
            <a:ext cx="41624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18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504" y="476672"/>
            <a:ext cx="3612430" cy="402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62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580112" y="466726"/>
            <a:ext cx="2376264" cy="5676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53" y="466725"/>
            <a:ext cx="3857625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33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908720"/>
            <a:ext cx="42481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35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018" y="623888"/>
            <a:ext cx="2911401" cy="385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12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290" y="476672"/>
            <a:ext cx="3170858" cy="408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45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41433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48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71513"/>
            <a:ext cx="2984542" cy="390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12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980728"/>
            <a:ext cx="41529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71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6" y="1196752"/>
            <a:ext cx="374332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3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24744"/>
            <a:ext cx="38195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34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2" y="1052736"/>
            <a:ext cx="399097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78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7" y="764704"/>
            <a:ext cx="381952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68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932681"/>
            <a:ext cx="41529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5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298" y="447675"/>
            <a:ext cx="3026842" cy="431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29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1028700"/>
            <a:ext cx="41719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86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369" y="1314450"/>
            <a:ext cx="40767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05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73501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Acústica de Salas – Projeto e Modelagem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</a:t>
            </a:r>
          </a:p>
          <a:p>
            <a:pPr algn="ctr" eaLnBrk="1" hangingPunct="1"/>
            <a:r>
              <a:rPr lang="pt-BR" sz="3200" dirty="0"/>
              <a:t>Reflexão especular,</a:t>
            </a:r>
          </a:p>
          <a:p>
            <a:pPr algn="ctr" eaLnBrk="1" hangingPunct="1"/>
            <a:r>
              <a:rPr lang="pt-BR" sz="3200" dirty="0"/>
              <a:t>impedância e absorção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91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457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1268760"/>
            <a:ext cx="39433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92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7" y="1052736"/>
            <a:ext cx="34004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18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856" y="1340768"/>
            <a:ext cx="313372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894" y="1052736"/>
            <a:ext cx="40576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19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48680"/>
            <a:ext cx="439102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908720"/>
            <a:ext cx="416242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35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908720"/>
            <a:ext cx="408622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42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836712"/>
            <a:ext cx="4152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37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48" y="836712"/>
            <a:ext cx="38576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98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2" y="692696"/>
            <a:ext cx="391477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20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19" y="1124744"/>
            <a:ext cx="411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58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7" y="980728"/>
            <a:ext cx="41624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98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800" y="764704"/>
            <a:ext cx="414337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75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962" y="908720"/>
            <a:ext cx="401002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30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875531"/>
            <a:ext cx="43815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96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631" y="1052736"/>
            <a:ext cx="36861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89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656" y="908720"/>
            <a:ext cx="40481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88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73501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Acústica de Salas – Projeto e Modelagem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</a:t>
            </a:r>
          </a:p>
          <a:p>
            <a:pPr algn="ctr" eaLnBrk="1" hangingPunct="1"/>
            <a:r>
              <a:rPr lang="pt-BR" sz="3200" dirty="0"/>
              <a:t>Fundamentos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1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352" y="1207195"/>
            <a:ext cx="35433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2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2" y="1124744"/>
            <a:ext cx="376237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76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52438"/>
            <a:ext cx="3708450" cy="412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56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52736"/>
            <a:ext cx="39624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29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719" y="878954"/>
            <a:ext cx="37909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69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24744"/>
            <a:ext cx="40576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56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175" y="1124744"/>
            <a:ext cx="38576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80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452" y="914400"/>
            <a:ext cx="40862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15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2" y="1362075"/>
            <a:ext cx="42576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19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606" y="836712"/>
            <a:ext cx="408622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8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895350"/>
            <a:ext cx="41338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14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657" y="908720"/>
            <a:ext cx="39719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38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982216"/>
            <a:ext cx="40290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70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331" y="1196752"/>
            <a:ext cx="39147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65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70" y="1019175"/>
            <a:ext cx="37052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71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232" y="1484784"/>
            <a:ext cx="3724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27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131" y="771525"/>
            <a:ext cx="38671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12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19" y="1052736"/>
            <a:ext cx="38862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44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878" y="971550"/>
            <a:ext cx="41243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11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69" y="908720"/>
            <a:ext cx="42291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36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307" y="1052736"/>
            <a:ext cx="416242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02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094" y="692696"/>
            <a:ext cx="390525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1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32" y="966589"/>
            <a:ext cx="39909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84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2" y="1052736"/>
            <a:ext cx="42576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75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822" y="1190625"/>
            <a:ext cx="4191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48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104900"/>
            <a:ext cx="43243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61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94" y="1095375"/>
            <a:ext cx="39814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38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847725"/>
            <a:ext cx="41529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80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75" y="836712"/>
            <a:ext cx="43719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81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980728"/>
            <a:ext cx="4105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16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3" y="1052736"/>
            <a:ext cx="43338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44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7" y="1123950"/>
            <a:ext cx="41243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42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796137" y="257176"/>
            <a:ext cx="2088231" cy="57641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838"/>
            <a:ext cx="3781425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2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73501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Acústica de Salas – Projeto e Modelagem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3</a:t>
            </a:r>
          </a:p>
          <a:p>
            <a:pPr algn="ctr" eaLnBrk="1" hangingPunct="1"/>
            <a:r>
              <a:rPr lang="pt-BR" sz="3200" dirty="0"/>
              <a:t>Reflexão difusa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64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00150"/>
            <a:ext cx="41052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23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2" y="1400175"/>
            <a:ext cx="41433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20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2" y="1412776"/>
            <a:ext cx="360997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88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48680"/>
            <a:ext cx="3705225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19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68760"/>
            <a:ext cx="3429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71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404664"/>
            <a:ext cx="41529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88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620688"/>
            <a:ext cx="43243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56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182" y="908720"/>
            <a:ext cx="383857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14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825" y="908720"/>
            <a:ext cx="40671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83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221482"/>
            <a:ext cx="29622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33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244" y="980728"/>
            <a:ext cx="35909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68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85875"/>
            <a:ext cx="39243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97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269" y="1052736"/>
            <a:ext cx="40386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80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881" y="1268760"/>
            <a:ext cx="42576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60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7" y="980728"/>
            <a:ext cx="35147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43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1133475"/>
            <a:ext cx="43148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91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2" y="1123950"/>
            <a:ext cx="43338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09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607" y="1052736"/>
            <a:ext cx="385762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8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592" y="209972"/>
            <a:ext cx="370522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47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052736"/>
            <a:ext cx="35814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0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716" y="1219200"/>
            <a:ext cx="42386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82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2736"/>
            <a:ext cx="42005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37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7" y="1556792"/>
            <a:ext cx="41624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8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09675"/>
            <a:ext cx="433387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00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1095375"/>
            <a:ext cx="30861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48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1268760"/>
            <a:ext cx="41719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82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7" y="1047750"/>
            <a:ext cx="43148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92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111" y="1076325"/>
            <a:ext cx="42576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95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980728"/>
            <a:ext cx="42100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93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82" y="1268760"/>
            <a:ext cx="42576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30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2" y="1047750"/>
            <a:ext cx="38385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26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582" y="1266825"/>
            <a:ext cx="43053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15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268760"/>
            <a:ext cx="43243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8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389" y="1331590"/>
            <a:ext cx="42862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15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14425"/>
            <a:ext cx="424815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17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106" y="1340768"/>
            <a:ext cx="44291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17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1371600"/>
            <a:ext cx="4305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16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2" y="1266825"/>
            <a:ext cx="41052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07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1268760"/>
            <a:ext cx="43529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02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822" y="980728"/>
            <a:ext cx="4191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30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3505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507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Acústica da Salas – Projeto e Modelagem – Eric  Brandão 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980728"/>
            <a:ext cx="41338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37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163 - Brandão - Acústica de salas</Template>
  <TotalTime>0</TotalTime>
  <Words>5882</Words>
  <Application>Microsoft Office PowerPoint</Application>
  <PresentationFormat>Apresentação na tela (4:3)</PresentationFormat>
  <Paragraphs>816</Paragraphs>
  <Slides>262</Slides>
  <Notes>262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262</vt:i4>
      </vt:variant>
    </vt:vector>
  </HeadingPairs>
  <TitlesOfParts>
    <vt:vector size="266" baseType="lpstr">
      <vt:lpstr>Arial</vt:lpstr>
      <vt:lpstr>Calibri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Veronica</dc:creator>
  <cp:lastModifiedBy>Veronica</cp:lastModifiedBy>
  <cp:revision>1</cp:revision>
  <dcterms:created xsi:type="dcterms:W3CDTF">2016-07-22T14:52:15Z</dcterms:created>
  <dcterms:modified xsi:type="dcterms:W3CDTF">2016-07-22T14:52:35Z</dcterms:modified>
</cp:coreProperties>
</file>