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5"/>
  </p:notesMasterIdLst>
  <p:handoutMasterIdLst>
    <p:handoutMasterId r:id="rId136"/>
  </p:handoutMasterIdLst>
  <p:sldIdLst>
    <p:sldId id="1212" r:id="rId2"/>
    <p:sldId id="268" r:id="rId3"/>
    <p:sldId id="1379" r:id="rId4"/>
    <p:sldId id="1446" r:id="rId5"/>
    <p:sldId id="925" r:id="rId6"/>
    <p:sldId id="1592" r:id="rId7"/>
    <p:sldId id="1591" r:id="rId8"/>
    <p:sldId id="1617" r:id="rId9"/>
    <p:sldId id="1620" r:id="rId10"/>
    <p:sldId id="1619" r:id="rId11"/>
    <p:sldId id="1616" r:id="rId12"/>
    <p:sldId id="1621" r:id="rId13"/>
    <p:sldId id="1622" r:id="rId14"/>
    <p:sldId id="1623" r:id="rId15"/>
    <p:sldId id="1624" r:id="rId16"/>
    <p:sldId id="1625" r:id="rId17"/>
    <p:sldId id="1626" r:id="rId18"/>
    <p:sldId id="1627" r:id="rId19"/>
    <p:sldId id="1630" r:id="rId20"/>
    <p:sldId id="1629" r:id="rId21"/>
    <p:sldId id="1596" r:id="rId22"/>
    <p:sldId id="1631" r:id="rId23"/>
    <p:sldId id="1632" r:id="rId24"/>
    <p:sldId id="1597" r:id="rId25"/>
    <p:sldId id="1633" r:id="rId26"/>
    <p:sldId id="1634" r:id="rId27"/>
    <p:sldId id="1637" r:id="rId28"/>
    <p:sldId id="1636" r:id="rId29"/>
    <p:sldId id="1638" r:id="rId30"/>
    <p:sldId id="1639" r:id="rId31"/>
    <p:sldId id="1640" r:id="rId32"/>
    <p:sldId id="1641" r:id="rId33"/>
    <p:sldId id="1644" r:id="rId34"/>
    <p:sldId id="1643" r:id="rId35"/>
    <p:sldId id="1599" r:id="rId36"/>
    <p:sldId id="1645" r:id="rId37"/>
    <p:sldId id="1646" r:id="rId38"/>
    <p:sldId id="1647" r:id="rId39"/>
    <p:sldId id="1648" r:id="rId40"/>
    <p:sldId id="1649" r:id="rId41"/>
    <p:sldId id="1650" r:id="rId42"/>
    <p:sldId id="1651" r:id="rId43"/>
    <p:sldId id="1652" r:id="rId44"/>
    <p:sldId id="1653" r:id="rId45"/>
    <p:sldId id="1654" r:id="rId46"/>
    <p:sldId id="1655" r:id="rId47"/>
    <p:sldId id="1656" r:id="rId48"/>
    <p:sldId id="1657" r:id="rId49"/>
    <p:sldId id="1658" r:id="rId50"/>
    <p:sldId id="1659" r:id="rId51"/>
    <p:sldId id="1662" r:id="rId52"/>
    <p:sldId id="1664" r:id="rId53"/>
    <p:sldId id="1661" r:id="rId54"/>
    <p:sldId id="1666" r:id="rId55"/>
    <p:sldId id="1665" r:id="rId56"/>
    <p:sldId id="1601" r:id="rId57"/>
    <p:sldId id="1667" r:id="rId58"/>
    <p:sldId id="1670" r:id="rId59"/>
    <p:sldId id="1669" r:id="rId60"/>
    <p:sldId id="1671" r:id="rId61"/>
    <p:sldId id="1672" r:id="rId62"/>
    <p:sldId id="1673" r:id="rId63"/>
    <p:sldId id="1674" r:id="rId64"/>
    <p:sldId id="1675" r:id="rId65"/>
    <p:sldId id="1676" r:id="rId66"/>
    <p:sldId id="1677" r:id="rId67"/>
    <p:sldId id="1604" r:id="rId68"/>
    <p:sldId id="1678" r:id="rId69"/>
    <p:sldId id="1679" r:id="rId70"/>
    <p:sldId id="1680" r:id="rId71"/>
    <p:sldId id="1609" r:id="rId72"/>
    <p:sldId id="1681" r:id="rId73"/>
    <p:sldId id="1682" r:id="rId74"/>
    <p:sldId id="1611" r:id="rId75"/>
    <p:sldId id="1683" r:id="rId76"/>
    <p:sldId id="1684" r:id="rId77"/>
    <p:sldId id="1685" r:id="rId78"/>
    <p:sldId id="1686" r:id="rId79"/>
    <p:sldId id="1687" r:id="rId80"/>
    <p:sldId id="1688" r:id="rId81"/>
    <p:sldId id="1691" r:id="rId82"/>
    <p:sldId id="1690" r:id="rId83"/>
    <p:sldId id="1692" r:id="rId84"/>
    <p:sldId id="1693" r:id="rId85"/>
    <p:sldId id="1694" r:id="rId86"/>
    <p:sldId id="1695" r:id="rId87"/>
    <p:sldId id="1696" r:id="rId88"/>
    <p:sldId id="1699" r:id="rId89"/>
    <p:sldId id="1698" r:id="rId90"/>
    <p:sldId id="1700" r:id="rId91"/>
    <p:sldId id="1612" r:id="rId92"/>
    <p:sldId id="1701" r:id="rId93"/>
    <p:sldId id="1702" r:id="rId94"/>
    <p:sldId id="1703" r:id="rId95"/>
    <p:sldId id="1704" r:id="rId96"/>
    <p:sldId id="1705" r:id="rId97"/>
    <p:sldId id="1613" r:id="rId98"/>
    <p:sldId id="1706" r:id="rId99"/>
    <p:sldId id="1707" r:id="rId100"/>
    <p:sldId id="1708" r:id="rId101"/>
    <p:sldId id="1709" r:id="rId102"/>
    <p:sldId id="1710" r:id="rId103"/>
    <p:sldId id="1711" r:id="rId104"/>
    <p:sldId id="1712" r:id="rId105"/>
    <p:sldId id="1713" r:id="rId106"/>
    <p:sldId id="1714" r:id="rId107"/>
    <p:sldId id="1717" r:id="rId108"/>
    <p:sldId id="1716" r:id="rId109"/>
    <p:sldId id="1718" r:id="rId110"/>
    <p:sldId id="1719" r:id="rId111"/>
    <p:sldId id="1720" r:id="rId112"/>
    <p:sldId id="1721" r:id="rId113"/>
    <p:sldId id="1722" r:id="rId114"/>
    <p:sldId id="1723" r:id="rId115"/>
    <p:sldId id="1614" r:id="rId116"/>
    <p:sldId id="1724" r:id="rId117"/>
    <p:sldId id="1725" r:id="rId118"/>
    <p:sldId id="1726" r:id="rId119"/>
    <p:sldId id="1727" r:id="rId120"/>
    <p:sldId id="1728" r:id="rId121"/>
    <p:sldId id="1729" r:id="rId122"/>
    <p:sldId id="1731" r:id="rId123"/>
    <p:sldId id="1733" r:id="rId124"/>
    <p:sldId id="1736" r:id="rId125"/>
    <p:sldId id="1735" r:id="rId126"/>
    <p:sldId id="1737" r:id="rId127"/>
    <p:sldId id="1730" r:id="rId128"/>
    <p:sldId id="1607" r:id="rId129"/>
    <p:sldId id="1738" r:id="rId130"/>
    <p:sldId id="1743" r:id="rId131"/>
    <p:sldId id="1742" r:id="rId132"/>
    <p:sldId id="1740" r:id="rId133"/>
    <p:sldId id="1739" r:id="rId134"/>
  </p:sldIdLst>
  <p:sldSz cx="9144000" cy="6858000" type="screen4x3"/>
  <p:notesSz cx="9144000" cy="6858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9" autoAdjust="0"/>
    <p:restoredTop sz="94660"/>
  </p:normalViewPr>
  <p:slideViewPr>
    <p:cSldViewPr>
      <p:cViewPr varScale="1">
        <p:scale>
          <a:sx n="87" d="100"/>
          <a:sy n="87" d="100"/>
        </p:scale>
        <p:origin x="15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2700" y="-102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F321C22-868C-4F07-B6A4-F06B99D5415A}" type="datetimeFigureOut">
              <a:rPr lang="pt-BR"/>
              <a:pPr>
                <a:defRPr/>
              </a:pPr>
              <a:t>12/05/2016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46E17B4-2D1F-4EB2-AE05-9EDCBB67521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454698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CFA7790-EA15-479B-AF63-93CE6C35B42E}" type="datetimeFigureOut">
              <a:rPr lang="pt-BR"/>
              <a:pPr>
                <a:defRPr/>
              </a:pPr>
              <a:t>12/05/2016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1438E59-D45F-43DC-BC8B-477FB0CB4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180957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Ergonomia – Projeto e Produção – Itiro Iida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7983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604014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1438520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230830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1972434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2264763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1141863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3735706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3413840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2168349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2475678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2280280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ço Reservado para Rodapé 8"/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91440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poio@blucher.com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/>
        </p:nvSpPr>
        <p:spPr>
          <a:xfrm rot="16200000">
            <a:off x="7536657" y="5034756"/>
            <a:ext cx="1214438" cy="1216025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92113" y="320675"/>
            <a:ext cx="8359775" cy="59293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357563" y="5892800"/>
            <a:ext cx="2500312" cy="642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/>
          </a:p>
        </p:txBody>
      </p:sp>
      <p:sp>
        <p:nvSpPr>
          <p:cNvPr id="2053" name="CaixaDeTexto 2"/>
          <p:cNvSpPr txBox="1">
            <a:spLocks noChangeArrowheads="1"/>
          </p:cNvSpPr>
          <p:nvPr/>
        </p:nvSpPr>
        <p:spPr bwMode="auto">
          <a:xfrm>
            <a:off x="642938" y="749300"/>
            <a:ext cx="793115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/>
              <a:t>Caro Professor,</a:t>
            </a:r>
          </a:p>
          <a:p>
            <a:pPr eaLnBrk="1" hangingPunct="1"/>
            <a:endParaRPr lang="pt-BR"/>
          </a:p>
          <a:p>
            <a:pPr eaLnBrk="1" hangingPunct="1"/>
            <a:endParaRPr lang="pt-BR"/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Este material de apoio é gratuito e para uso exclusivo em sala de aula. Não pode ser comercializado.</a:t>
            </a:r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Ele não contém vírus ou qualquer instrumento de controle sobre seu uso.</a:t>
            </a:r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Queremos ouvir sua opinião e suas sugestões sobre como aprimorar esta ferramenta e esperamos com ela contribuir para o sucesso de sua aula.</a:t>
            </a:r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Por favor, escreva para </a:t>
            </a:r>
            <a:r>
              <a:rPr lang="pt-BR">
                <a:hlinkClick r:id="rId3"/>
              </a:rPr>
              <a:t>apoio@blucher.com.br</a:t>
            </a:r>
            <a:endParaRPr lang="pt-BR"/>
          </a:p>
          <a:p>
            <a:pPr eaLnBrk="1" hangingPunct="1"/>
            <a:endParaRPr lang="pt-BR"/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Boa aula!</a:t>
            </a:r>
          </a:p>
          <a:p>
            <a:pPr eaLnBrk="1" hangingPunct="1"/>
            <a:endParaRPr lang="pt-BR"/>
          </a:p>
          <a:p>
            <a:pPr eaLnBrk="1" hangingPunct="1"/>
            <a:endParaRPr lang="pt-BR"/>
          </a:p>
        </p:txBody>
      </p:sp>
      <p:pic>
        <p:nvPicPr>
          <p:cNvPr id="2054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5929313"/>
            <a:ext cx="18796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625" y="1268760"/>
            <a:ext cx="2956188" cy="232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793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052736"/>
            <a:ext cx="4430008" cy="256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533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363612"/>
            <a:ext cx="3062363" cy="19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777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749" y="980728"/>
            <a:ext cx="4689940" cy="306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852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357" y="980728"/>
            <a:ext cx="3546723" cy="2977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877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250" y="952500"/>
            <a:ext cx="3392938" cy="2836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76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486" y="908720"/>
            <a:ext cx="2311319" cy="28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9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308956"/>
            <a:ext cx="3067145" cy="26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71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1333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/>
              <a:t>Energia e Fluidos – vol. 2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3300" dirty="0">
                <a:cs typeface="Arial" pitchFamily="34" charset="0"/>
              </a:rPr>
              <a:t>Mecânica dos Fluidos</a:t>
            </a:r>
            <a:endParaRPr lang="pt-BR" sz="2900" dirty="0"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3" y="3182031"/>
            <a:ext cx="764381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11</a:t>
            </a:r>
          </a:p>
          <a:p>
            <a:pPr algn="ctr" eaLnBrk="1" hangingPunct="1"/>
            <a:r>
              <a:rPr lang="pt-BR" sz="2800" dirty="0" smtClean="0"/>
              <a:t>Introdução à análise</a:t>
            </a:r>
          </a:p>
          <a:p>
            <a:pPr algn="ctr" eaLnBrk="1" hangingPunct="1"/>
            <a:r>
              <a:rPr lang="pt-BR" sz="2800" dirty="0" smtClean="0"/>
              <a:t>diferencial de escoamento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335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460" y="1196752"/>
            <a:ext cx="3260518" cy="2503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63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24744"/>
            <a:ext cx="5180906" cy="2206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845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836712"/>
            <a:ext cx="4586761" cy="306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876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96752"/>
            <a:ext cx="5110039" cy="212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943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908720"/>
            <a:ext cx="3545607" cy="260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09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49" y="1268760"/>
            <a:ext cx="3909939" cy="217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486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857" y="1471613"/>
            <a:ext cx="3927723" cy="219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603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268760"/>
            <a:ext cx="3315043" cy="211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027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814" y="1052736"/>
            <a:ext cx="5091809" cy="256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227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268760"/>
            <a:ext cx="4939036" cy="1863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856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077875"/>
            <a:ext cx="5550149" cy="215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892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052736"/>
            <a:ext cx="3252014" cy="2296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568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380" y="1250454"/>
            <a:ext cx="2894678" cy="2374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868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836712"/>
            <a:ext cx="3800103" cy="2957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810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52922"/>
            <a:ext cx="3058765" cy="227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703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33872"/>
            <a:ext cx="2938295" cy="20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629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50020"/>
            <a:ext cx="3198288" cy="230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90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301" y="836712"/>
            <a:ext cx="4791482" cy="337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82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1333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/>
              <a:t>Energia e Fluidos – vol. 2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3300" dirty="0">
                <a:cs typeface="Arial" pitchFamily="34" charset="0"/>
              </a:rPr>
              <a:t>Mecânica dos Fluidos</a:t>
            </a:r>
            <a:endParaRPr lang="pt-BR" sz="2900" dirty="0"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3" y="3182031"/>
            <a:ext cx="76438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Apêndice A</a:t>
            </a:r>
          </a:p>
          <a:p>
            <a:pPr algn="ctr" eaLnBrk="1" hangingPunct="1"/>
            <a:r>
              <a:rPr lang="pt-BR" sz="2800" dirty="0" smtClean="0"/>
              <a:t>Informações diversas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57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425" y="1236577"/>
            <a:ext cx="4090587" cy="249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197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1333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/>
              <a:t>Energia e Fluidos – vol. 2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3300" dirty="0">
                <a:cs typeface="Arial" pitchFamily="34" charset="0"/>
              </a:rPr>
              <a:t>Mecânica dos Fluidos</a:t>
            </a:r>
            <a:endParaRPr lang="pt-BR" sz="2900" dirty="0"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4" y="3222785"/>
            <a:ext cx="76438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Apêndice B </a:t>
            </a:r>
          </a:p>
          <a:p>
            <a:pPr algn="ctr" eaLnBrk="1" hangingPunct="1"/>
            <a:r>
              <a:rPr lang="pt-BR" sz="2800" dirty="0" smtClean="0"/>
              <a:t>Algumas propriedades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510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572" y="548680"/>
            <a:ext cx="5422294" cy="37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577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884" y="1124744"/>
            <a:ext cx="4661670" cy="2829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253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340768"/>
            <a:ext cx="4501655" cy="16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232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644" y="764704"/>
            <a:ext cx="3426149" cy="292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78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1333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/>
              <a:t>Energia e Fluidos – vol. 2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3300" dirty="0">
                <a:cs typeface="Arial" pitchFamily="34" charset="0"/>
              </a:rPr>
              <a:t>Mecânica dos Fluidos</a:t>
            </a:r>
            <a:endParaRPr lang="pt-BR" sz="2900" dirty="0"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4" y="3222785"/>
            <a:ext cx="76438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Apêndice C </a:t>
            </a:r>
          </a:p>
          <a:p>
            <a:pPr algn="ctr" eaLnBrk="1" hangingPunct="1"/>
            <a:r>
              <a:rPr lang="pt-BR" sz="2800" dirty="0" smtClean="0"/>
              <a:t>Propriedades termofísicas 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503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38437"/>
            <a:ext cx="4414883" cy="227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907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248" y="1196752"/>
            <a:ext cx="5110942" cy="299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114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509" y="1124744"/>
            <a:ext cx="3846420" cy="3109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81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882" y="908720"/>
            <a:ext cx="5559674" cy="2382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894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836712"/>
            <a:ext cx="2356513" cy="272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60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071" y="692696"/>
            <a:ext cx="1931295" cy="306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10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710" y="1340768"/>
            <a:ext cx="2712017" cy="218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559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692696"/>
            <a:ext cx="2788120" cy="321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06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1333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/>
              <a:t>Energia e Fluidos – vol. 2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3300" dirty="0">
                <a:cs typeface="Arial" pitchFamily="34" charset="0"/>
              </a:rPr>
              <a:t>Mecânica dos Fluidos</a:t>
            </a:r>
            <a:endParaRPr lang="pt-BR" sz="2900" dirty="0"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28663" y="3149767"/>
            <a:ext cx="764381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2</a:t>
            </a:r>
          </a:p>
          <a:p>
            <a:pPr algn="ctr" eaLnBrk="1" hangingPunct="1"/>
            <a:r>
              <a:rPr lang="pt-BR" sz="2800" dirty="0" smtClean="0"/>
              <a:t>Forças causadas por</a:t>
            </a:r>
          </a:p>
          <a:p>
            <a:pPr algn="ctr" eaLnBrk="1" hangingPunct="1"/>
            <a:r>
              <a:rPr lang="pt-BR" sz="2800" dirty="0" smtClean="0"/>
              <a:t>fluidos em repouso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70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 smtClean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</a:t>
            </a: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–  João Carlos Martins Coelho</a:t>
            </a:r>
          </a:p>
        </p:txBody>
      </p:sp>
      <p:pic>
        <p:nvPicPr>
          <p:cNvPr id="3075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5143500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48680"/>
            <a:ext cx="4694072" cy="5348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08720"/>
            <a:ext cx="4975887" cy="292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803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24744"/>
            <a:ext cx="4283037" cy="292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255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695" y="1365225"/>
            <a:ext cx="2872047" cy="21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423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340768"/>
            <a:ext cx="2934289" cy="213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247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268760"/>
            <a:ext cx="3226693" cy="214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1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808" y="1340768"/>
            <a:ext cx="3019822" cy="954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68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318" y="1268760"/>
            <a:ext cx="3342801" cy="2149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913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1333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/>
              <a:t>Energia e Fluidos – vol. 2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3300" dirty="0">
                <a:cs typeface="Arial" pitchFamily="34" charset="0"/>
              </a:rPr>
              <a:t>Mecânica dos Fluidos</a:t>
            </a:r>
            <a:endParaRPr lang="pt-BR" sz="2900" dirty="0"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28663" y="3149767"/>
            <a:ext cx="764381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3</a:t>
            </a:r>
          </a:p>
          <a:p>
            <a:pPr algn="ctr" eaLnBrk="1" hangingPunct="1"/>
            <a:r>
              <a:rPr lang="pt-BR" sz="2800" dirty="0" smtClean="0"/>
              <a:t>Fluidos em movimento</a:t>
            </a:r>
          </a:p>
          <a:p>
            <a:pPr algn="ctr" eaLnBrk="1" hangingPunct="1"/>
            <a:r>
              <a:rPr lang="pt-BR" sz="2800" dirty="0" smtClean="0"/>
              <a:t>de corpo rígido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091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811" y="1412776"/>
            <a:ext cx="3893815" cy="188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546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018" y="919163"/>
            <a:ext cx="4340837" cy="2653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693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1333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/>
              <a:t>Energia e Fluidos – vol. 2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>
                <a:latin typeface="+mj-lt"/>
                <a:ea typeface="+mj-ea"/>
                <a:cs typeface="Arial" pitchFamily="34" charset="0"/>
              </a:rPr>
              <a:t>Mecânica dos Fluidos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28663" y="3149767"/>
            <a:ext cx="76438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Introdução 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316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221" y="1124744"/>
            <a:ext cx="3292996" cy="1687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192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724" y="764704"/>
            <a:ext cx="3657990" cy="306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66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542" y="1124744"/>
            <a:ext cx="3498354" cy="2348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748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1333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/>
              <a:t>Energia e Fluidos – vol. 2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3300" dirty="0">
                <a:cs typeface="Arial" pitchFamily="34" charset="0"/>
              </a:rPr>
              <a:t>Mecânica dos Fluidos</a:t>
            </a:r>
            <a:endParaRPr lang="pt-BR" sz="2900" dirty="0"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28663" y="3149767"/>
            <a:ext cx="76438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4</a:t>
            </a:r>
          </a:p>
          <a:p>
            <a:pPr algn="ctr" eaLnBrk="1" hangingPunct="1"/>
            <a:r>
              <a:rPr lang="pt-BR" sz="2800" dirty="0" smtClean="0"/>
              <a:t>Fluidos em movimento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902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202" y="1340768"/>
            <a:ext cx="3867034" cy="190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718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443" y="1157288"/>
            <a:ext cx="3986213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877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918" y="836712"/>
            <a:ext cx="5327601" cy="302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043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860" y="1196752"/>
            <a:ext cx="3931717" cy="250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72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340768"/>
            <a:ext cx="349567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089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707" y="1484784"/>
            <a:ext cx="3263197" cy="181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7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70650"/>
            <a:ext cx="5468616" cy="230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014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052736"/>
            <a:ext cx="5546135" cy="24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142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377" y="1196752"/>
            <a:ext cx="6058684" cy="1611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182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268760"/>
            <a:ext cx="2378018" cy="1817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231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912" y="1196752"/>
            <a:ext cx="3757613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368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692696"/>
            <a:ext cx="3619592" cy="314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699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911" y="908720"/>
            <a:ext cx="2597615" cy="28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24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359" y="1372570"/>
            <a:ext cx="2767602" cy="1724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077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84784"/>
            <a:ext cx="2980028" cy="1731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41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052736"/>
            <a:ext cx="3406439" cy="26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648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980728"/>
            <a:ext cx="3613632" cy="292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121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836712"/>
            <a:ext cx="4548187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604" y="1052736"/>
            <a:ext cx="4006230" cy="290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90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1333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/>
              <a:t>Energia e Fluidos – vol. 2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3300" dirty="0">
                <a:cs typeface="Arial" pitchFamily="34" charset="0"/>
              </a:rPr>
              <a:t>Mecânica dos Fluidos</a:t>
            </a:r>
            <a:endParaRPr lang="pt-BR" sz="2900" dirty="0"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28663" y="3149767"/>
            <a:ext cx="764381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5</a:t>
            </a:r>
          </a:p>
          <a:p>
            <a:pPr algn="ctr" eaLnBrk="1" hangingPunct="1"/>
            <a:r>
              <a:rPr lang="pt-BR" sz="2800" dirty="0" smtClean="0"/>
              <a:t>A equação da quantidade</a:t>
            </a:r>
          </a:p>
          <a:p>
            <a:pPr algn="ctr" eaLnBrk="1" hangingPunct="1"/>
            <a:r>
              <a:rPr lang="pt-BR" sz="2800" dirty="0" smtClean="0"/>
              <a:t>de movimento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96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1333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/>
              <a:t>Energia e Fluidos – vol. 2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3300" dirty="0">
                <a:cs typeface="Arial" pitchFamily="34" charset="0"/>
              </a:rPr>
              <a:t>Mecânica dos Fluidos</a:t>
            </a:r>
            <a:endParaRPr lang="pt-BR" sz="2900" dirty="0"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4" y="3182031"/>
            <a:ext cx="764381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6</a:t>
            </a:r>
          </a:p>
          <a:p>
            <a:pPr algn="ctr" eaLnBrk="1" hangingPunct="1"/>
            <a:r>
              <a:rPr lang="pt-BR" sz="2800" dirty="0" smtClean="0"/>
              <a:t>Conservação da energia</a:t>
            </a:r>
          </a:p>
          <a:p>
            <a:pPr algn="ctr" eaLnBrk="1" hangingPunct="1"/>
            <a:r>
              <a:rPr lang="pt-BR" sz="2800" dirty="0" smtClean="0"/>
              <a:t>aplicada a escoamentos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212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781" y="1484784"/>
            <a:ext cx="3500438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282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1333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/>
              <a:t>Energia e Fluidos – vol. 2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3300" dirty="0">
                <a:cs typeface="Arial" pitchFamily="34" charset="0"/>
              </a:rPr>
              <a:t>Mecânica dos Fluidos</a:t>
            </a:r>
            <a:endParaRPr lang="pt-BR" sz="2900" dirty="0"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4" y="3182031"/>
            <a:ext cx="764381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7</a:t>
            </a:r>
          </a:p>
          <a:p>
            <a:pPr algn="ctr" eaLnBrk="1" hangingPunct="1"/>
            <a:r>
              <a:rPr lang="pt-BR" sz="2800" dirty="0" smtClean="0"/>
              <a:t>Análise dimensional</a:t>
            </a:r>
          </a:p>
          <a:p>
            <a:pPr algn="ctr" eaLnBrk="1" hangingPunct="1"/>
            <a:r>
              <a:rPr lang="pt-BR" sz="2800" dirty="0" smtClean="0"/>
              <a:t>e semelhança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482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417" y="1176339"/>
            <a:ext cx="3650456" cy="223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279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5724128" y="244252"/>
            <a:ext cx="2088232" cy="589937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953" y="244252"/>
            <a:ext cx="2559199" cy="6009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906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802" y="764704"/>
            <a:ext cx="2649834" cy="350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47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1333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/>
              <a:t>Energia e Fluidos – vol. 2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3300" dirty="0">
                <a:cs typeface="Arial" pitchFamily="34" charset="0"/>
              </a:rPr>
              <a:t>Mecânica dos Fluidos</a:t>
            </a:r>
            <a:endParaRPr lang="pt-BR" sz="2900" dirty="0"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4" y="3182031"/>
            <a:ext cx="764381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8</a:t>
            </a:r>
          </a:p>
          <a:p>
            <a:pPr algn="ctr" eaLnBrk="1" hangingPunct="1"/>
            <a:r>
              <a:rPr lang="pt-BR" sz="2800" dirty="0" smtClean="0"/>
              <a:t>Escoamento interno</a:t>
            </a:r>
          </a:p>
          <a:p>
            <a:pPr algn="ctr" eaLnBrk="1" hangingPunct="1"/>
            <a:r>
              <a:rPr lang="pt-BR" sz="2800" dirty="0" smtClean="0"/>
              <a:t>de fluidos viscosos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883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434" y="1182565"/>
            <a:ext cx="3344570" cy="2224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05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322" y="908720"/>
            <a:ext cx="3470794" cy="299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549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827" y="1557339"/>
            <a:ext cx="3497784" cy="1476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04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333" y="620688"/>
            <a:ext cx="2544771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758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174441"/>
            <a:ext cx="3208305" cy="234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038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052736"/>
            <a:ext cx="3459901" cy="292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36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770" y="188640"/>
            <a:ext cx="2445898" cy="458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865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41396" y="-349357"/>
            <a:ext cx="3932647" cy="5728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86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082" y="1090613"/>
            <a:ext cx="3375273" cy="2681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473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266825"/>
            <a:ext cx="3487291" cy="2255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296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340768"/>
            <a:ext cx="3119438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70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128" y="980728"/>
            <a:ext cx="2797182" cy="292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233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266" y="1340768"/>
            <a:ext cx="5542906" cy="1046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72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058" y="1038226"/>
            <a:ext cx="4710111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381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758" y="836712"/>
            <a:ext cx="2303921" cy="321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51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964" y="980728"/>
            <a:ext cx="2059509" cy="276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09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085" y="764704"/>
            <a:ext cx="233126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6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052736"/>
            <a:ext cx="3067050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571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690" y="836712"/>
            <a:ext cx="2924944" cy="292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87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576" y="1124744"/>
            <a:ext cx="5050285" cy="1887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853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876" y="1029123"/>
            <a:ext cx="4877685" cy="198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194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41" y="1124744"/>
            <a:ext cx="4567156" cy="170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219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68760"/>
            <a:ext cx="5737598" cy="1409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55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36507"/>
            <a:ext cx="6449294" cy="105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593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554" y="1204764"/>
            <a:ext cx="5120330" cy="24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92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1333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/>
              <a:t>Energia e Fluidos – vol. 2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3300" dirty="0">
                <a:cs typeface="Arial" pitchFamily="34" charset="0"/>
              </a:rPr>
              <a:t>Mecânica dos Fluidos</a:t>
            </a:r>
            <a:endParaRPr lang="pt-BR" sz="2900" dirty="0"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4" y="3182031"/>
            <a:ext cx="76438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9</a:t>
            </a:r>
          </a:p>
          <a:p>
            <a:pPr algn="ctr" eaLnBrk="1" hangingPunct="1"/>
            <a:r>
              <a:rPr lang="pt-BR" sz="2800" dirty="0" smtClean="0"/>
              <a:t>Medidores de vazão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216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274764"/>
            <a:ext cx="2698443" cy="2531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515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12776"/>
            <a:ext cx="3815408" cy="1841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149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24744"/>
            <a:ext cx="3376439" cy="207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270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349" y="1268760"/>
            <a:ext cx="2170739" cy="208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272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790" y="1340768"/>
            <a:ext cx="2883030" cy="2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035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006" y="1340768"/>
            <a:ext cx="3003426" cy="23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63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1333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/>
              <a:t>Energia e Fluidos – vol. 2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3300" dirty="0">
                <a:cs typeface="Arial" pitchFamily="34" charset="0"/>
              </a:rPr>
              <a:t>Mecânica dos Fluidos</a:t>
            </a:r>
            <a:endParaRPr lang="pt-BR" sz="2900" dirty="0"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3" y="3182031"/>
            <a:ext cx="764381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10</a:t>
            </a:r>
          </a:p>
          <a:p>
            <a:pPr algn="ctr" eaLnBrk="1" hangingPunct="1"/>
            <a:r>
              <a:rPr lang="pt-BR" sz="2800" dirty="0" smtClean="0"/>
              <a:t>Escoamento externo</a:t>
            </a:r>
          </a:p>
          <a:p>
            <a:pPr algn="ctr" eaLnBrk="1" hangingPunct="1"/>
            <a:r>
              <a:rPr lang="pt-BR" sz="2800" dirty="0" smtClean="0"/>
              <a:t>de fluidos viscosos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930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429" y="1124744"/>
            <a:ext cx="3389189" cy="259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965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1333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/>
              <a:t>Energia e Fluidos – vol. 2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>
                <a:latin typeface="+mj-lt"/>
                <a:ea typeface="+mj-ea"/>
                <a:cs typeface="Arial" pitchFamily="34" charset="0"/>
              </a:rPr>
              <a:t>Mecânica dos Fluidos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28663" y="3149767"/>
            <a:ext cx="764381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1</a:t>
            </a:r>
          </a:p>
          <a:p>
            <a:pPr algn="ctr" eaLnBrk="1" hangingPunct="1"/>
            <a:r>
              <a:rPr lang="pt-BR" sz="2800" dirty="0" smtClean="0"/>
              <a:t>Fluidos em repouso –</a:t>
            </a:r>
          </a:p>
          <a:p>
            <a:pPr algn="ctr" eaLnBrk="1" hangingPunct="1"/>
            <a:r>
              <a:rPr lang="pt-BR" sz="2800" dirty="0" smtClean="0"/>
              <a:t>manometria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103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80728"/>
            <a:ext cx="5361484" cy="2579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695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24744"/>
            <a:ext cx="4115197" cy="2621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913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08720"/>
            <a:ext cx="4754191" cy="2642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381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073" y="1340768"/>
            <a:ext cx="3379292" cy="2040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57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426" y="1089454"/>
            <a:ext cx="5148586" cy="213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741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96752"/>
            <a:ext cx="3267274" cy="246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305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96752"/>
            <a:ext cx="4695627" cy="2225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937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933" y="1195389"/>
            <a:ext cx="3321571" cy="174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20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602" y="1052736"/>
            <a:ext cx="3288234" cy="1549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829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Energia e Fluidos – vol. 2  – Mecânica dos fluidos  –  João Carlos Martins Coelho</a:t>
            </a: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08720"/>
            <a:ext cx="4157167" cy="2473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22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 Clássico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152 - Coelho - Energia e fluidos - vol. 2 - Mecânica dos fluidos</Template>
  <TotalTime>2</TotalTime>
  <Words>3949</Words>
  <Application>Microsoft Office PowerPoint</Application>
  <PresentationFormat>Apresentação na tela (4:3)</PresentationFormat>
  <Paragraphs>463</Paragraphs>
  <Slides>133</Slides>
  <Notes>133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133</vt:i4>
      </vt:variant>
    </vt:vector>
  </HeadingPairs>
  <TitlesOfParts>
    <vt:vector size="137" baseType="lpstr">
      <vt:lpstr>Arial</vt:lpstr>
      <vt:lpstr>Calibri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Veronica</dc:creator>
  <cp:lastModifiedBy>Veronica</cp:lastModifiedBy>
  <cp:revision>1</cp:revision>
  <dcterms:created xsi:type="dcterms:W3CDTF">2016-05-12T14:42:21Z</dcterms:created>
  <dcterms:modified xsi:type="dcterms:W3CDTF">2016-05-12T14:49:03Z</dcterms:modified>
</cp:coreProperties>
</file>