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6"/>
  </p:notesMasterIdLst>
  <p:handoutMasterIdLst>
    <p:handoutMasterId r:id="rId127"/>
  </p:handoutMasterIdLst>
  <p:sldIdLst>
    <p:sldId id="1212" r:id="rId2"/>
    <p:sldId id="268" r:id="rId3"/>
    <p:sldId id="1435" r:id="rId4"/>
    <p:sldId id="924" r:id="rId5"/>
    <p:sldId id="1438" r:id="rId6"/>
    <p:sldId id="1439" r:id="rId7"/>
    <p:sldId id="1440" r:id="rId8"/>
    <p:sldId id="1441" r:id="rId9"/>
    <p:sldId id="1442" r:id="rId10"/>
    <p:sldId id="1443" r:id="rId11"/>
    <p:sldId id="1444" r:id="rId12"/>
    <p:sldId id="1445" r:id="rId13"/>
    <p:sldId id="1446" r:id="rId14"/>
    <p:sldId id="1447" r:id="rId15"/>
    <p:sldId id="1448" r:id="rId16"/>
    <p:sldId id="1449" r:id="rId17"/>
    <p:sldId id="1450" r:id="rId18"/>
    <p:sldId id="1451" r:id="rId19"/>
    <p:sldId id="1452" r:id="rId20"/>
    <p:sldId id="1453" r:id="rId21"/>
    <p:sldId id="1454" r:id="rId22"/>
    <p:sldId id="1455" r:id="rId23"/>
    <p:sldId id="1456" r:id="rId24"/>
    <p:sldId id="1457" r:id="rId25"/>
    <p:sldId id="1458" r:id="rId26"/>
    <p:sldId id="1459" r:id="rId27"/>
    <p:sldId id="1460" r:id="rId28"/>
    <p:sldId id="1461" r:id="rId29"/>
    <p:sldId id="1462" r:id="rId30"/>
    <p:sldId id="1463" r:id="rId31"/>
    <p:sldId id="1466" r:id="rId32"/>
    <p:sldId id="1465" r:id="rId33"/>
    <p:sldId id="1467" r:id="rId34"/>
    <p:sldId id="1468" r:id="rId35"/>
    <p:sldId id="1469" r:id="rId36"/>
    <p:sldId id="1470" r:id="rId37"/>
    <p:sldId id="1471" r:id="rId38"/>
    <p:sldId id="1472" r:id="rId39"/>
    <p:sldId id="1475" r:id="rId40"/>
    <p:sldId id="1474" r:id="rId41"/>
    <p:sldId id="1476" r:id="rId42"/>
    <p:sldId id="1477" r:id="rId43"/>
    <p:sldId id="1478" r:id="rId44"/>
    <p:sldId id="1479" r:id="rId45"/>
    <p:sldId id="1480" r:id="rId46"/>
    <p:sldId id="1481" r:id="rId47"/>
    <p:sldId id="1482" r:id="rId48"/>
    <p:sldId id="1483" r:id="rId49"/>
    <p:sldId id="1484" r:id="rId50"/>
    <p:sldId id="1485" r:id="rId51"/>
    <p:sldId id="1486" r:id="rId52"/>
    <p:sldId id="1487" r:id="rId53"/>
    <p:sldId id="1488" r:id="rId54"/>
    <p:sldId id="1489" r:id="rId55"/>
    <p:sldId id="1490" r:id="rId56"/>
    <p:sldId id="1491" r:id="rId57"/>
    <p:sldId id="1389" r:id="rId58"/>
    <p:sldId id="1492" r:id="rId59"/>
    <p:sldId id="1493" r:id="rId60"/>
    <p:sldId id="1494" r:id="rId61"/>
    <p:sldId id="1495" r:id="rId62"/>
    <p:sldId id="1496" r:id="rId63"/>
    <p:sldId id="1499" r:id="rId64"/>
    <p:sldId id="1501" r:id="rId65"/>
    <p:sldId id="1498" r:id="rId66"/>
    <p:sldId id="1502" r:id="rId67"/>
    <p:sldId id="1503" r:id="rId68"/>
    <p:sldId id="1504" r:id="rId69"/>
    <p:sldId id="1505" r:id="rId70"/>
    <p:sldId id="1506" r:id="rId71"/>
    <p:sldId id="1507" r:id="rId72"/>
    <p:sldId id="1508" r:id="rId73"/>
    <p:sldId id="1509" r:id="rId74"/>
    <p:sldId id="1510" r:id="rId75"/>
    <p:sldId id="1511" r:id="rId76"/>
    <p:sldId id="1512" r:id="rId77"/>
    <p:sldId id="1500" r:id="rId78"/>
    <p:sldId id="1513" r:id="rId79"/>
    <p:sldId id="1514" r:id="rId80"/>
    <p:sldId id="1515" r:id="rId81"/>
    <p:sldId id="1516" r:id="rId82"/>
    <p:sldId id="1517" r:id="rId83"/>
    <p:sldId id="1518" r:id="rId84"/>
    <p:sldId id="1519" r:id="rId85"/>
    <p:sldId id="1520" r:id="rId86"/>
    <p:sldId id="1521" r:id="rId87"/>
    <p:sldId id="1522" r:id="rId88"/>
    <p:sldId id="1523" r:id="rId89"/>
    <p:sldId id="1524" r:id="rId90"/>
    <p:sldId id="1388" r:id="rId91"/>
    <p:sldId id="1526" r:id="rId92"/>
    <p:sldId id="1527" r:id="rId93"/>
    <p:sldId id="1529" r:id="rId94"/>
    <p:sldId id="1530" r:id="rId95"/>
    <p:sldId id="1528" r:id="rId96"/>
    <p:sldId id="1531" r:id="rId97"/>
    <p:sldId id="1532" r:id="rId98"/>
    <p:sldId id="1534" r:id="rId99"/>
    <p:sldId id="1535" r:id="rId100"/>
    <p:sldId id="1536" r:id="rId101"/>
    <p:sldId id="1537" r:id="rId102"/>
    <p:sldId id="1538" r:id="rId103"/>
    <p:sldId id="1539" r:id="rId104"/>
    <p:sldId id="1540" r:id="rId105"/>
    <p:sldId id="1543" r:id="rId106"/>
    <p:sldId id="1542" r:id="rId107"/>
    <p:sldId id="1544" r:id="rId108"/>
    <p:sldId id="1547" r:id="rId109"/>
    <p:sldId id="1546" r:id="rId110"/>
    <p:sldId id="1548" r:id="rId111"/>
    <p:sldId id="1549" r:id="rId112"/>
    <p:sldId id="1550" r:id="rId113"/>
    <p:sldId id="1551" r:id="rId114"/>
    <p:sldId id="1552" r:id="rId115"/>
    <p:sldId id="1553" r:id="rId116"/>
    <p:sldId id="1554" r:id="rId117"/>
    <p:sldId id="1555" r:id="rId118"/>
    <p:sldId id="1556" r:id="rId119"/>
    <p:sldId id="1557" r:id="rId120"/>
    <p:sldId id="1558" r:id="rId121"/>
    <p:sldId id="1559" r:id="rId122"/>
    <p:sldId id="1560" r:id="rId123"/>
    <p:sldId id="1563" r:id="rId124"/>
    <p:sldId id="1564" r:id="rId125"/>
  </p:sldIdLst>
  <p:sldSz cx="9144000" cy="6858000" type="screen4x3"/>
  <p:notesSz cx="9144000" cy="6858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99" autoAdjust="0"/>
    <p:restoredTop sz="94694"/>
  </p:normalViewPr>
  <p:slideViewPr>
    <p:cSldViewPr>
      <p:cViewPr varScale="1">
        <p:scale>
          <a:sx n="121" d="100"/>
          <a:sy n="121" d="100"/>
        </p:scale>
        <p:origin x="188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2700" y="-102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theme" Target="theme/theme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F321C22-868C-4F07-B6A4-F06B99D5415A}" type="datetimeFigureOut">
              <a:rPr lang="pt-BR"/>
              <a:pPr>
                <a:defRPr/>
              </a:pPr>
              <a:t>31/07/2023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46E17B4-2D1F-4EB2-AE05-9EDCBB675211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454698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CFA7790-EA15-479B-AF63-93CE6C35B42E}" type="datetimeFigureOut">
              <a:rPr lang="pt-BR"/>
              <a:pPr>
                <a:defRPr/>
              </a:pPr>
              <a:t>31/07/2023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1438E59-D45F-43DC-BC8B-477FB0CB4A57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180957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457983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604014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1438520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230830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1972434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2264763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1141863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3735706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3413840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2168349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2475678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2280280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ço Reservado para Rodapé 8"/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91440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poio@blucher.com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/>
        </p:nvSpPr>
        <p:spPr>
          <a:xfrm rot="16200000">
            <a:off x="7536657" y="5034756"/>
            <a:ext cx="1214438" cy="1216025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92113" y="320675"/>
            <a:ext cx="8359775" cy="59293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357563" y="5892800"/>
            <a:ext cx="2500312" cy="642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/>
          </a:p>
        </p:txBody>
      </p:sp>
      <p:sp>
        <p:nvSpPr>
          <p:cNvPr id="2053" name="CaixaDeTexto 2"/>
          <p:cNvSpPr txBox="1">
            <a:spLocks noChangeArrowheads="1"/>
          </p:cNvSpPr>
          <p:nvPr/>
        </p:nvSpPr>
        <p:spPr bwMode="auto">
          <a:xfrm>
            <a:off x="642938" y="749300"/>
            <a:ext cx="793115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/>
              <a:t>Caro Professor,</a:t>
            </a:r>
          </a:p>
          <a:p>
            <a:pPr eaLnBrk="1" hangingPunct="1"/>
            <a:endParaRPr lang="pt-BR"/>
          </a:p>
          <a:p>
            <a:pPr eaLnBrk="1" hangingPunct="1"/>
            <a:endParaRPr lang="pt-BR"/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Este material de apoio é gratuito e para uso exclusivo em sala de aula. Não pode ser comercializado.</a:t>
            </a:r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Ele não contém vírus ou qualquer instrumento de controle sobre seu uso.</a:t>
            </a:r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Queremos ouvir sua opinião e suas sugestões sobre como aprimorar esta ferramenta e esperamos com ela contribuir para o sucesso de sua aula.</a:t>
            </a:r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Por favor, escreva para </a:t>
            </a:r>
            <a:r>
              <a:rPr lang="pt-BR">
                <a:hlinkClick r:id="rId3"/>
              </a:rPr>
              <a:t>apoio@blucher.com.br</a:t>
            </a:r>
            <a:endParaRPr lang="pt-BR"/>
          </a:p>
          <a:p>
            <a:pPr eaLnBrk="1" hangingPunct="1"/>
            <a:endParaRPr lang="pt-BR"/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Boa aula!</a:t>
            </a:r>
          </a:p>
          <a:p>
            <a:pPr eaLnBrk="1" hangingPunct="1"/>
            <a:endParaRPr lang="pt-BR"/>
          </a:p>
          <a:p>
            <a:pPr eaLnBrk="1" hangingPunct="1"/>
            <a:endParaRPr lang="pt-BR"/>
          </a:p>
        </p:txBody>
      </p:sp>
      <p:pic>
        <p:nvPicPr>
          <p:cNvPr id="2054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5929313"/>
            <a:ext cx="18796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08720"/>
            <a:ext cx="3276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0498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764704"/>
            <a:ext cx="3667125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29458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052736"/>
            <a:ext cx="23241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588975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92696"/>
            <a:ext cx="2695575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880884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87" y="980728"/>
            <a:ext cx="3171825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28911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930549"/>
            <a:ext cx="267652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182284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836712"/>
            <a:ext cx="7772400" cy="1872207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700" dirty="0"/>
              <a:t>Matemática com aplicações tecnológicas</a:t>
            </a:r>
          </a:p>
          <a:p>
            <a:pPr algn="ctr" fontAlgn="auto">
              <a:spcAft>
                <a:spcPts val="0"/>
              </a:spcAft>
              <a:defRPr/>
            </a:pPr>
            <a:endParaRPr lang="pt-BR" sz="4300" dirty="0">
              <a:latin typeface="+mj-lt"/>
              <a:ea typeface="+mj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4700" dirty="0">
                <a:latin typeface="+mj-lt"/>
                <a:ea typeface="+mj-ea"/>
                <a:cs typeface="Arial" pitchFamily="34" charset="0"/>
              </a:rPr>
              <a:t>Cálculo I</a:t>
            </a:r>
          </a:p>
          <a:p>
            <a:pPr algn="ctr" fontAlgn="auto">
              <a:spcAft>
                <a:spcPts val="0"/>
              </a:spcAft>
              <a:defRPr/>
            </a:pPr>
            <a:endParaRPr lang="pt-BR" sz="3600" dirty="0">
              <a:latin typeface="+mj-lt"/>
              <a:ea typeface="+mj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3700" dirty="0">
                <a:latin typeface="+mj-lt"/>
                <a:ea typeface="+mj-ea"/>
                <a:cs typeface="Arial" pitchFamily="34" charset="0"/>
              </a:rPr>
              <a:t>Volume 2</a:t>
            </a:r>
          </a:p>
          <a:p>
            <a:pPr algn="ctr" fontAlgn="auto">
              <a:spcAft>
                <a:spcPts val="0"/>
              </a:spcAft>
              <a:defRPr/>
            </a:pPr>
            <a:endParaRPr lang="pt-BR" sz="2900" dirty="0"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5" y="3143250"/>
            <a:ext cx="76438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6</a:t>
            </a:r>
          </a:p>
          <a:p>
            <a:pPr algn="ctr" eaLnBrk="1" hangingPunct="1"/>
            <a:r>
              <a:rPr lang="pt-BR" sz="3200" dirty="0"/>
              <a:t>Integração numérica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5949280"/>
            <a:ext cx="9144000" cy="581149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7" y="5202237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161894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2" y="1055081"/>
            <a:ext cx="330517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483428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962025"/>
            <a:ext cx="3171825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593578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836712"/>
            <a:ext cx="7772400" cy="1872207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700" dirty="0"/>
              <a:t>Matemática com aplicações tecnológicas</a:t>
            </a:r>
          </a:p>
          <a:p>
            <a:pPr algn="ctr" fontAlgn="auto">
              <a:spcAft>
                <a:spcPts val="0"/>
              </a:spcAft>
              <a:defRPr/>
            </a:pPr>
            <a:endParaRPr lang="pt-BR" sz="4300" dirty="0">
              <a:latin typeface="+mj-lt"/>
              <a:ea typeface="+mj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4700" dirty="0">
                <a:latin typeface="+mj-lt"/>
                <a:ea typeface="+mj-ea"/>
                <a:cs typeface="Arial" pitchFamily="34" charset="0"/>
              </a:rPr>
              <a:t>Cálculo I</a:t>
            </a:r>
          </a:p>
          <a:p>
            <a:pPr algn="ctr" fontAlgn="auto">
              <a:spcAft>
                <a:spcPts val="0"/>
              </a:spcAft>
              <a:defRPr/>
            </a:pPr>
            <a:endParaRPr lang="pt-BR" sz="3600" dirty="0">
              <a:latin typeface="+mj-lt"/>
              <a:ea typeface="+mj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3700" dirty="0">
                <a:latin typeface="+mj-lt"/>
                <a:ea typeface="+mj-ea"/>
                <a:cs typeface="Arial" pitchFamily="34" charset="0"/>
              </a:rPr>
              <a:t>Volume 2</a:t>
            </a:r>
          </a:p>
          <a:p>
            <a:pPr algn="ctr" fontAlgn="auto">
              <a:spcAft>
                <a:spcPts val="0"/>
              </a:spcAft>
              <a:defRPr/>
            </a:pPr>
            <a:endParaRPr lang="pt-BR" sz="2900" dirty="0"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5" y="3143250"/>
            <a:ext cx="76438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7</a:t>
            </a:r>
          </a:p>
          <a:p>
            <a:pPr algn="ctr" eaLnBrk="1" hangingPunct="1"/>
            <a:r>
              <a:rPr lang="pt-BR" sz="3200" dirty="0"/>
              <a:t>Funções hiperbólicas 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5949280"/>
            <a:ext cx="9144000" cy="581149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7" y="5202237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395147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659" y="908720"/>
            <a:ext cx="3667125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3634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052736"/>
            <a:ext cx="2886075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247994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764704"/>
            <a:ext cx="3600450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1776869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205" y="692696"/>
            <a:ext cx="3848100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732293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535" y="548680"/>
            <a:ext cx="354330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236413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92696"/>
            <a:ext cx="363855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0358245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239" y="548680"/>
            <a:ext cx="3695700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672485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488" y="764704"/>
            <a:ext cx="3629025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275219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839" y="692696"/>
            <a:ext cx="3571875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5734175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692696"/>
            <a:ext cx="3657600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805392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836712"/>
            <a:ext cx="38481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569411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313" y="724265"/>
            <a:ext cx="3552825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1338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878651"/>
            <a:ext cx="296227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9667753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389" y="770964"/>
            <a:ext cx="342900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8018952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657225"/>
            <a:ext cx="359092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8477756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282" y="764704"/>
            <a:ext cx="34671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7609379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836712"/>
            <a:ext cx="7772400" cy="1872207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700" dirty="0"/>
              <a:t>Matemática com aplicações tecnológicas</a:t>
            </a:r>
          </a:p>
          <a:p>
            <a:pPr algn="ctr" fontAlgn="auto">
              <a:spcAft>
                <a:spcPts val="0"/>
              </a:spcAft>
              <a:defRPr/>
            </a:pPr>
            <a:endParaRPr lang="pt-BR" sz="4300" dirty="0">
              <a:latin typeface="+mj-lt"/>
              <a:ea typeface="+mj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4700" dirty="0">
                <a:latin typeface="+mj-lt"/>
                <a:ea typeface="+mj-ea"/>
                <a:cs typeface="Arial" pitchFamily="34" charset="0"/>
              </a:rPr>
              <a:t>Cálculo I</a:t>
            </a:r>
          </a:p>
          <a:p>
            <a:pPr algn="ctr" fontAlgn="auto">
              <a:spcAft>
                <a:spcPts val="0"/>
              </a:spcAft>
              <a:defRPr/>
            </a:pPr>
            <a:endParaRPr lang="pt-BR" sz="3600" dirty="0">
              <a:latin typeface="+mj-lt"/>
              <a:ea typeface="+mj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3700" dirty="0">
                <a:latin typeface="+mj-lt"/>
                <a:ea typeface="+mj-ea"/>
                <a:cs typeface="Arial" pitchFamily="34" charset="0"/>
              </a:rPr>
              <a:t>Volume 2</a:t>
            </a:r>
          </a:p>
          <a:p>
            <a:pPr algn="ctr" fontAlgn="auto">
              <a:spcAft>
                <a:spcPts val="0"/>
              </a:spcAft>
              <a:defRPr/>
            </a:pPr>
            <a:endParaRPr lang="pt-BR" sz="2900" dirty="0"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5" y="3143250"/>
            <a:ext cx="76438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Apêndice 1</a:t>
            </a:r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5949280"/>
            <a:ext cx="9144000" cy="581149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7" y="5202237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1315276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836712"/>
            <a:ext cx="7772400" cy="1872207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700" dirty="0"/>
              <a:t>Matemática com aplicações tecnológicas</a:t>
            </a:r>
          </a:p>
          <a:p>
            <a:pPr algn="ctr" fontAlgn="auto">
              <a:spcAft>
                <a:spcPts val="0"/>
              </a:spcAft>
              <a:defRPr/>
            </a:pPr>
            <a:endParaRPr lang="pt-BR" sz="4300" dirty="0">
              <a:latin typeface="+mj-lt"/>
              <a:ea typeface="+mj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4700" dirty="0">
                <a:latin typeface="+mj-lt"/>
                <a:ea typeface="+mj-ea"/>
                <a:cs typeface="Arial" pitchFamily="34" charset="0"/>
              </a:rPr>
              <a:t>Cálculo I</a:t>
            </a:r>
          </a:p>
          <a:p>
            <a:pPr algn="ctr" fontAlgn="auto">
              <a:spcAft>
                <a:spcPts val="0"/>
              </a:spcAft>
              <a:defRPr/>
            </a:pPr>
            <a:endParaRPr lang="pt-BR" sz="3600" dirty="0">
              <a:latin typeface="+mj-lt"/>
              <a:ea typeface="+mj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3700" dirty="0">
                <a:latin typeface="+mj-lt"/>
                <a:ea typeface="+mj-ea"/>
                <a:cs typeface="Arial" pitchFamily="34" charset="0"/>
              </a:rPr>
              <a:t>Volume 2</a:t>
            </a:r>
          </a:p>
          <a:p>
            <a:pPr algn="ctr" fontAlgn="auto">
              <a:spcAft>
                <a:spcPts val="0"/>
              </a:spcAft>
              <a:defRPr/>
            </a:pPr>
            <a:endParaRPr lang="pt-BR" sz="2900" dirty="0"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5" y="3143250"/>
            <a:ext cx="76438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Apêndice 2</a:t>
            </a:r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5949280"/>
            <a:ext cx="9144000" cy="581149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7" y="5202237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9657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800100"/>
            <a:ext cx="36195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6029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899469"/>
            <a:ext cx="2886075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4457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052736"/>
            <a:ext cx="292417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9754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095375"/>
            <a:ext cx="2619375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7968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052736"/>
            <a:ext cx="3076575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2744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052736"/>
            <a:ext cx="2238375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7159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969" y="836712"/>
            <a:ext cx="20955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7364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1" y="5949280"/>
            <a:ext cx="9144000" cy="576064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3075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2" y="4939506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7185448-9F78-B38E-34BF-A7C556104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672"/>
            <a:ext cx="3759816" cy="537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980728"/>
            <a:ext cx="223837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6961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53801"/>
            <a:ext cx="2314575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89503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052736"/>
            <a:ext cx="23622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65076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836712"/>
            <a:ext cx="2190750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19432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980728"/>
            <a:ext cx="245745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42401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80728"/>
            <a:ext cx="293370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2677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836712"/>
            <a:ext cx="269557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15166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836712"/>
            <a:ext cx="272415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14421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52500"/>
            <a:ext cx="323850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98245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919" y="764704"/>
            <a:ext cx="289560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199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836712"/>
            <a:ext cx="7772400" cy="1872207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700" dirty="0"/>
              <a:t>Matemática com aplicações tecnológicas</a:t>
            </a:r>
          </a:p>
          <a:p>
            <a:pPr algn="ctr" fontAlgn="auto">
              <a:spcAft>
                <a:spcPts val="0"/>
              </a:spcAft>
              <a:defRPr/>
            </a:pPr>
            <a:endParaRPr lang="pt-BR" sz="4300" dirty="0">
              <a:latin typeface="+mj-lt"/>
              <a:ea typeface="+mj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4700" dirty="0">
                <a:latin typeface="+mj-lt"/>
                <a:ea typeface="+mj-ea"/>
                <a:cs typeface="Arial" pitchFamily="34" charset="0"/>
              </a:rPr>
              <a:t>Cálculo I</a:t>
            </a:r>
          </a:p>
          <a:p>
            <a:pPr algn="ctr" fontAlgn="auto">
              <a:spcAft>
                <a:spcPts val="0"/>
              </a:spcAft>
              <a:defRPr/>
            </a:pPr>
            <a:endParaRPr lang="pt-BR" sz="3600" dirty="0">
              <a:latin typeface="+mj-lt"/>
              <a:ea typeface="+mj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3700" dirty="0">
                <a:latin typeface="+mj-lt"/>
                <a:ea typeface="+mj-ea"/>
                <a:cs typeface="Arial" pitchFamily="34" charset="0"/>
              </a:rPr>
              <a:t>Volume 2</a:t>
            </a:r>
          </a:p>
          <a:p>
            <a:pPr algn="ctr" fontAlgn="auto">
              <a:spcAft>
                <a:spcPts val="0"/>
              </a:spcAft>
              <a:defRPr/>
            </a:pPr>
            <a:endParaRPr lang="pt-BR" sz="2900" dirty="0"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5" y="3143250"/>
            <a:ext cx="76438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1</a:t>
            </a:r>
          </a:p>
          <a:p>
            <a:pPr algn="ctr" eaLnBrk="1" hangingPunct="1"/>
            <a:r>
              <a:rPr lang="pt-BR" sz="3200" dirty="0"/>
              <a:t>Limites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5949280"/>
            <a:ext cx="9144000" cy="581149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7" y="5202237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970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764704"/>
            <a:ext cx="281940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66985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836712"/>
            <a:ext cx="7772400" cy="1872207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700" dirty="0"/>
              <a:t>Matemática com aplicações tecnológicas</a:t>
            </a:r>
          </a:p>
          <a:p>
            <a:pPr algn="ctr" fontAlgn="auto">
              <a:spcAft>
                <a:spcPts val="0"/>
              </a:spcAft>
              <a:defRPr/>
            </a:pPr>
            <a:endParaRPr lang="pt-BR" sz="4300" dirty="0">
              <a:latin typeface="+mj-lt"/>
              <a:ea typeface="+mj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4700" dirty="0">
                <a:latin typeface="+mj-lt"/>
                <a:ea typeface="+mj-ea"/>
                <a:cs typeface="Arial" pitchFamily="34" charset="0"/>
              </a:rPr>
              <a:t>Cálculo I</a:t>
            </a:r>
          </a:p>
          <a:p>
            <a:pPr algn="ctr" fontAlgn="auto">
              <a:spcAft>
                <a:spcPts val="0"/>
              </a:spcAft>
              <a:defRPr/>
            </a:pPr>
            <a:endParaRPr lang="pt-BR" sz="3600" dirty="0">
              <a:latin typeface="+mj-lt"/>
              <a:ea typeface="+mj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3700" dirty="0">
                <a:latin typeface="+mj-lt"/>
                <a:ea typeface="+mj-ea"/>
                <a:cs typeface="Arial" pitchFamily="34" charset="0"/>
              </a:rPr>
              <a:t>Volume 2</a:t>
            </a:r>
          </a:p>
          <a:p>
            <a:pPr algn="ctr" fontAlgn="auto">
              <a:spcAft>
                <a:spcPts val="0"/>
              </a:spcAft>
              <a:defRPr/>
            </a:pPr>
            <a:endParaRPr lang="pt-BR" sz="2900" dirty="0"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5" y="3143250"/>
            <a:ext cx="76438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2</a:t>
            </a:r>
          </a:p>
          <a:p>
            <a:pPr algn="ctr" eaLnBrk="1" hangingPunct="1"/>
            <a:r>
              <a:rPr lang="pt-BR" sz="3200" dirty="0"/>
              <a:t>Derivadas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5949280"/>
            <a:ext cx="9144000" cy="581149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7" y="5202237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89908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902" y="692696"/>
            <a:ext cx="3390900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30438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878283"/>
            <a:ext cx="3248025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21934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038" y="933450"/>
            <a:ext cx="3209925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71257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37" y="1556792"/>
            <a:ext cx="290512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64705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354" y="764704"/>
            <a:ext cx="3267075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90862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620688"/>
            <a:ext cx="352425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74231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836712"/>
            <a:ext cx="296227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16119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836712"/>
            <a:ext cx="7772400" cy="1872207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700" dirty="0"/>
              <a:t>Matemática com aplicações tecnológicas</a:t>
            </a:r>
          </a:p>
          <a:p>
            <a:pPr algn="ctr" fontAlgn="auto">
              <a:spcAft>
                <a:spcPts val="0"/>
              </a:spcAft>
              <a:defRPr/>
            </a:pPr>
            <a:endParaRPr lang="pt-BR" sz="4300" dirty="0">
              <a:latin typeface="+mj-lt"/>
              <a:ea typeface="+mj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4700" dirty="0">
                <a:latin typeface="+mj-lt"/>
                <a:ea typeface="+mj-ea"/>
                <a:cs typeface="Arial" pitchFamily="34" charset="0"/>
              </a:rPr>
              <a:t>Cálculo I</a:t>
            </a:r>
          </a:p>
          <a:p>
            <a:pPr algn="ctr" fontAlgn="auto">
              <a:spcAft>
                <a:spcPts val="0"/>
              </a:spcAft>
              <a:defRPr/>
            </a:pPr>
            <a:endParaRPr lang="pt-BR" sz="3600" dirty="0">
              <a:latin typeface="+mj-lt"/>
              <a:ea typeface="+mj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3700" dirty="0">
                <a:latin typeface="+mj-lt"/>
                <a:ea typeface="+mj-ea"/>
                <a:cs typeface="Arial" pitchFamily="34" charset="0"/>
              </a:rPr>
              <a:t>Volume 2</a:t>
            </a:r>
          </a:p>
          <a:p>
            <a:pPr algn="ctr" fontAlgn="auto">
              <a:spcAft>
                <a:spcPts val="0"/>
              </a:spcAft>
              <a:defRPr/>
            </a:pPr>
            <a:endParaRPr lang="pt-BR" sz="2900" dirty="0"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5" y="3143250"/>
            <a:ext cx="76438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3</a:t>
            </a:r>
          </a:p>
          <a:p>
            <a:pPr algn="ctr" eaLnBrk="1" hangingPunct="1"/>
            <a:r>
              <a:rPr lang="pt-BR" sz="3200" dirty="0"/>
              <a:t>Aplicações e derivadas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5949280"/>
            <a:ext cx="9144000" cy="581149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7" y="5202237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814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566" y="1052736"/>
            <a:ext cx="33528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24744"/>
            <a:ext cx="2409825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11878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502" y="764704"/>
            <a:ext cx="235267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47904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92696"/>
            <a:ext cx="190500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258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1268760"/>
            <a:ext cx="379095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71657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80728"/>
            <a:ext cx="299085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30528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052736"/>
            <a:ext cx="300990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5438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71550"/>
            <a:ext cx="376237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66194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781" y="1200150"/>
            <a:ext cx="2809875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6389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80728"/>
            <a:ext cx="29718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28630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669" y="908720"/>
            <a:ext cx="273367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1301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24744"/>
            <a:ext cx="318135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09515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908720"/>
            <a:ext cx="280035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88705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716" y="836712"/>
            <a:ext cx="262890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94655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07809"/>
            <a:ext cx="368617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01441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62470"/>
            <a:ext cx="36576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11719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465" y="980728"/>
            <a:ext cx="3152775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80531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745655"/>
            <a:ext cx="291465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207448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20688"/>
            <a:ext cx="2905125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336473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836712"/>
            <a:ext cx="298132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662690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836712"/>
            <a:ext cx="2657475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226134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885825"/>
            <a:ext cx="2809875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2419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971550"/>
            <a:ext cx="2828925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858269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052736"/>
            <a:ext cx="3276600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930942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922453"/>
            <a:ext cx="263842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559661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800100"/>
            <a:ext cx="3590925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464795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836712"/>
            <a:ext cx="7772400" cy="1872207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700" dirty="0"/>
              <a:t>Matemática com aplicações tecnológicas</a:t>
            </a:r>
          </a:p>
          <a:p>
            <a:pPr algn="ctr" fontAlgn="auto">
              <a:spcAft>
                <a:spcPts val="0"/>
              </a:spcAft>
              <a:defRPr/>
            </a:pPr>
            <a:endParaRPr lang="pt-BR" sz="4300" dirty="0">
              <a:latin typeface="+mj-lt"/>
              <a:ea typeface="+mj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4700" dirty="0">
                <a:latin typeface="+mj-lt"/>
                <a:ea typeface="+mj-ea"/>
                <a:cs typeface="Arial" pitchFamily="34" charset="0"/>
              </a:rPr>
              <a:t>Cálculo I</a:t>
            </a:r>
          </a:p>
          <a:p>
            <a:pPr algn="ctr" fontAlgn="auto">
              <a:spcAft>
                <a:spcPts val="0"/>
              </a:spcAft>
              <a:defRPr/>
            </a:pPr>
            <a:endParaRPr lang="pt-BR" sz="3600" dirty="0">
              <a:latin typeface="+mj-lt"/>
              <a:ea typeface="+mj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3700" dirty="0">
                <a:latin typeface="+mj-lt"/>
                <a:ea typeface="+mj-ea"/>
                <a:cs typeface="Arial" pitchFamily="34" charset="0"/>
              </a:rPr>
              <a:t>Volume 2</a:t>
            </a:r>
          </a:p>
          <a:p>
            <a:pPr algn="ctr" fontAlgn="auto">
              <a:spcAft>
                <a:spcPts val="0"/>
              </a:spcAft>
              <a:defRPr/>
            </a:pPr>
            <a:endParaRPr lang="pt-BR" sz="2900" dirty="0"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5" y="3143250"/>
            <a:ext cx="76438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4</a:t>
            </a:r>
          </a:p>
          <a:p>
            <a:pPr algn="ctr" eaLnBrk="1" hangingPunct="1"/>
            <a:r>
              <a:rPr lang="pt-BR" sz="3200" dirty="0"/>
              <a:t>Integrais indefinidas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5949280"/>
            <a:ext cx="9144000" cy="581149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7" y="5202237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451502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836712"/>
            <a:ext cx="7772400" cy="1872207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700" dirty="0"/>
              <a:t>Matemática com aplicações tecnológicas</a:t>
            </a:r>
          </a:p>
          <a:p>
            <a:pPr algn="ctr" fontAlgn="auto">
              <a:spcAft>
                <a:spcPts val="0"/>
              </a:spcAft>
              <a:defRPr/>
            </a:pPr>
            <a:endParaRPr lang="pt-BR" sz="4300" dirty="0">
              <a:latin typeface="+mj-lt"/>
              <a:ea typeface="+mj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4700" dirty="0">
                <a:latin typeface="+mj-lt"/>
                <a:ea typeface="+mj-ea"/>
                <a:cs typeface="Arial" pitchFamily="34" charset="0"/>
              </a:rPr>
              <a:t>Cálculo I</a:t>
            </a:r>
          </a:p>
          <a:p>
            <a:pPr algn="ctr" fontAlgn="auto">
              <a:spcAft>
                <a:spcPts val="0"/>
              </a:spcAft>
              <a:defRPr/>
            </a:pPr>
            <a:endParaRPr lang="pt-BR" sz="3600" dirty="0">
              <a:latin typeface="+mj-lt"/>
              <a:ea typeface="+mj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3700" dirty="0">
                <a:latin typeface="+mj-lt"/>
                <a:ea typeface="+mj-ea"/>
                <a:cs typeface="Arial" pitchFamily="34" charset="0"/>
              </a:rPr>
              <a:t>Volume 2</a:t>
            </a:r>
          </a:p>
          <a:p>
            <a:pPr algn="ctr" fontAlgn="auto">
              <a:spcAft>
                <a:spcPts val="0"/>
              </a:spcAft>
              <a:defRPr/>
            </a:pPr>
            <a:endParaRPr lang="pt-BR" sz="2900" dirty="0"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5" y="3143250"/>
            <a:ext cx="76438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5</a:t>
            </a:r>
          </a:p>
          <a:p>
            <a:pPr algn="ctr" eaLnBrk="1" hangingPunct="1"/>
            <a:r>
              <a:rPr lang="pt-BR" sz="3200" dirty="0"/>
              <a:t>Integrais definidas e aplicações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5949280"/>
            <a:ext cx="9144000" cy="581149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7" y="5202237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389377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836712"/>
            <a:ext cx="17907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742621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764704"/>
            <a:ext cx="2905125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96920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836712"/>
            <a:ext cx="2905125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757239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091" y="980728"/>
            <a:ext cx="36576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373619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052736"/>
            <a:ext cx="359092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1885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962025"/>
            <a:ext cx="27622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90928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576" y="764704"/>
            <a:ext cx="360997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650080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836712"/>
            <a:ext cx="304800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164042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227" y="1124744"/>
            <a:ext cx="254317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671142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980728"/>
            <a:ext cx="2638425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504867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620688"/>
            <a:ext cx="266700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351017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019175"/>
            <a:ext cx="257175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491311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295400"/>
            <a:ext cx="30099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543452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268760"/>
            <a:ext cx="26574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249636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047750"/>
            <a:ext cx="2638425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293373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052736"/>
            <a:ext cx="31146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3033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871113"/>
            <a:ext cx="298132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991411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052736"/>
            <a:ext cx="2543175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08625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052736"/>
            <a:ext cx="2809875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109929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990600"/>
            <a:ext cx="31623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789446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04900"/>
            <a:ext cx="215265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4923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052736"/>
            <a:ext cx="2638425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604239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914" y="1196752"/>
            <a:ext cx="339090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007475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412776"/>
            <a:ext cx="264795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760445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12776"/>
            <a:ext cx="351472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438788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087698"/>
            <a:ext cx="2800350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140707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052736"/>
            <a:ext cx="3476625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8314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80728"/>
            <a:ext cx="3171825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35326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80728"/>
            <a:ext cx="3552825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496321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24744"/>
            <a:ext cx="29908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552535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764704"/>
            <a:ext cx="310515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973093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24744"/>
            <a:ext cx="34290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880463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5" y="692696"/>
            <a:ext cx="2724150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959914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20688"/>
            <a:ext cx="2771775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109687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95300"/>
            <a:ext cx="27051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177542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979" y="836712"/>
            <a:ext cx="3000375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590592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96752"/>
            <a:ext cx="380047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885619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0914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Matemática com aplicações tecnológicas  – Seizen Yamashiro / Suzana Abreu de Oliveira Souza</a:t>
            </a: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908720"/>
            <a:ext cx="3419475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4731999"/>
      </p:ext>
    </p:extLst>
  </p:cSld>
  <p:clrMapOvr>
    <a:masterClrMapping/>
  </p:clrMapOvr>
</p:sld>
</file>

<file path=ppt/theme/theme1.xml><?xml version="1.0" encoding="utf-8"?>
<a:theme xmlns:a="http://schemas.openxmlformats.org/drawingml/2006/main" name="Model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 Clássico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Modelo</Template>
  <TotalTime>351</TotalTime>
  <Words>3223</Words>
  <Application>Microsoft Macintosh PowerPoint</Application>
  <PresentationFormat>On-screen Show (4:3)</PresentationFormat>
  <Paragraphs>558</Paragraphs>
  <Slides>124</Slides>
  <Notes>124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124</vt:i4>
      </vt:variant>
    </vt:vector>
  </HeadingPairs>
  <TitlesOfParts>
    <vt:vector size="128" baseType="lpstr">
      <vt:lpstr>Arial</vt:lpstr>
      <vt:lpstr>Calibri</vt:lpstr>
      <vt:lpstr>Times New Roman</vt:lpstr>
      <vt:lpstr>Modelo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Cleide</dc:creator>
  <cp:lastModifiedBy>Katherine Figlie Macedo</cp:lastModifiedBy>
  <cp:revision>25</cp:revision>
  <dcterms:created xsi:type="dcterms:W3CDTF">2013-06-16T16:22:36Z</dcterms:created>
  <dcterms:modified xsi:type="dcterms:W3CDTF">2023-07-31T15:48:53Z</dcterms:modified>
</cp:coreProperties>
</file>